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Lst>
  <p:sldSz cy="5143500" cx="9144000"/>
  <p:notesSz cx="6858000" cy="9144000"/>
  <p:embeddedFontLst>
    <p:embeddedFont>
      <p:font typeface="Playfair Display"/>
      <p:regular r:id="rId55"/>
      <p:bold r:id="rId56"/>
      <p:italic r:id="rId57"/>
      <p:boldItalic r:id="rId58"/>
    </p:embeddedFont>
    <p:embeddedFont>
      <p:font typeface="Montserrat"/>
      <p:regular r:id="rId59"/>
      <p:bold r:id="rId60"/>
      <p:italic r:id="rId61"/>
      <p:boldItalic r:id="rId62"/>
    </p:embeddedFont>
    <p:embeddedFont>
      <p:font typeface="Average"/>
      <p:regular r:id="rId63"/>
    </p:embeddedFont>
    <p:embeddedFont>
      <p:font typeface="Oswald"/>
      <p:regular r:id="rId64"/>
      <p:bold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8312B46F-521C-486A-B3EA-9C50C9F44609}">
  <a:tblStyle styleId="{8312B46F-521C-486A-B3EA-9C50C9F44609}"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Montserrat-boldItalic.fntdata"/><Relationship Id="rId61" Type="http://schemas.openxmlformats.org/officeDocument/2006/relationships/font" Target="fonts/Montserrat-italic.fntdata"/><Relationship Id="rId20" Type="http://schemas.openxmlformats.org/officeDocument/2006/relationships/slide" Target="slides/slide14.xml"/><Relationship Id="rId64" Type="http://schemas.openxmlformats.org/officeDocument/2006/relationships/font" Target="fonts/Oswald-regular.fntdata"/><Relationship Id="rId63" Type="http://schemas.openxmlformats.org/officeDocument/2006/relationships/font" Target="fonts/Average-regular.fntdata"/><Relationship Id="rId22" Type="http://schemas.openxmlformats.org/officeDocument/2006/relationships/slide" Target="slides/slide16.xml"/><Relationship Id="rId21" Type="http://schemas.openxmlformats.org/officeDocument/2006/relationships/slide" Target="slides/slide15.xml"/><Relationship Id="rId65" Type="http://schemas.openxmlformats.org/officeDocument/2006/relationships/font" Target="fonts/Oswald-bold.fntdata"/><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Montserrat-bold.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PlayfairDisplay-regular.fntdata"/><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font" Target="fonts/PlayfairDisplay-italic.fntdata"/><Relationship Id="rId12" Type="http://schemas.openxmlformats.org/officeDocument/2006/relationships/slide" Target="slides/slide6.xml"/><Relationship Id="rId56" Type="http://schemas.openxmlformats.org/officeDocument/2006/relationships/font" Target="fonts/PlayfairDisplay-bold.fntdata"/><Relationship Id="rId15" Type="http://schemas.openxmlformats.org/officeDocument/2006/relationships/slide" Target="slides/slide9.xml"/><Relationship Id="rId59" Type="http://schemas.openxmlformats.org/officeDocument/2006/relationships/font" Target="fonts/Montserrat-regular.fntdata"/><Relationship Id="rId14" Type="http://schemas.openxmlformats.org/officeDocument/2006/relationships/slide" Target="slides/slide8.xml"/><Relationship Id="rId58" Type="http://schemas.openxmlformats.org/officeDocument/2006/relationships/font" Target="fonts/PlayfairDisplay-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3" name="Shape 1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9" name="Shape 1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7" name="Shape 2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3" name="Shape 2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6" name="Shape 236"/>
        <p:cNvGrpSpPr/>
        <p:nvPr/>
      </p:nvGrpSpPr>
      <p:grpSpPr>
        <a:xfrm>
          <a:off x="0" y="0"/>
          <a:ext cx="0" cy="0"/>
          <a:chOff x="0" y="0"/>
          <a:chExt cx="0" cy="0"/>
        </a:xfrm>
      </p:grpSpPr>
      <p:sp>
        <p:nvSpPr>
          <p:cNvPr id="237" name="Shape 2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8" name="Shape 2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4" name="Shape 2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7" name="Shape 247"/>
        <p:cNvGrpSpPr/>
        <p:nvPr/>
      </p:nvGrpSpPr>
      <p:grpSpPr>
        <a:xfrm>
          <a:off x="0" y="0"/>
          <a:ext cx="0" cy="0"/>
          <a:chOff x="0" y="0"/>
          <a:chExt cx="0" cy="0"/>
        </a:xfrm>
      </p:grpSpPr>
      <p:sp>
        <p:nvSpPr>
          <p:cNvPr id="248" name="Shape 2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9" name="Shape 2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4" name="Shape 2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7" name="Shape 257"/>
        <p:cNvGrpSpPr/>
        <p:nvPr/>
      </p:nvGrpSpPr>
      <p:grpSpPr>
        <a:xfrm>
          <a:off x="0" y="0"/>
          <a:ext cx="0" cy="0"/>
          <a:chOff x="0" y="0"/>
          <a:chExt cx="0" cy="0"/>
        </a:xfrm>
      </p:grpSpPr>
      <p:sp>
        <p:nvSpPr>
          <p:cNvPr id="258" name="Shape 2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9" name="Shape 2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2" name="Shape 262"/>
        <p:cNvGrpSpPr/>
        <p:nvPr/>
      </p:nvGrpSpPr>
      <p:grpSpPr>
        <a:xfrm>
          <a:off x="0" y="0"/>
          <a:ext cx="0" cy="0"/>
          <a:chOff x="0" y="0"/>
          <a:chExt cx="0" cy="0"/>
        </a:xfrm>
      </p:grpSpPr>
      <p:sp>
        <p:nvSpPr>
          <p:cNvPr id="263" name="Shape 2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4" name="Shape 2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7" name="Shape 267"/>
        <p:cNvGrpSpPr/>
        <p:nvPr/>
      </p:nvGrpSpPr>
      <p:grpSpPr>
        <a:xfrm>
          <a:off x="0" y="0"/>
          <a:ext cx="0" cy="0"/>
          <a:chOff x="0" y="0"/>
          <a:chExt cx="0" cy="0"/>
        </a:xfrm>
      </p:grpSpPr>
      <p:sp>
        <p:nvSpPr>
          <p:cNvPr id="268" name="Shape 2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9" name="Shape 2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2" name="Shape 272"/>
        <p:cNvGrpSpPr/>
        <p:nvPr/>
      </p:nvGrpSpPr>
      <p:grpSpPr>
        <a:xfrm>
          <a:off x="0" y="0"/>
          <a:ext cx="0" cy="0"/>
          <a:chOff x="0" y="0"/>
          <a:chExt cx="0" cy="0"/>
        </a:xfrm>
      </p:grpSpPr>
      <p:sp>
        <p:nvSpPr>
          <p:cNvPr id="273" name="Shape 2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4" name="Shape 2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7" name="Shape 277"/>
        <p:cNvGrpSpPr/>
        <p:nvPr/>
      </p:nvGrpSpPr>
      <p:grpSpPr>
        <a:xfrm>
          <a:off x="0" y="0"/>
          <a:ext cx="0" cy="0"/>
          <a:chOff x="0" y="0"/>
          <a:chExt cx="0" cy="0"/>
        </a:xfrm>
      </p:grpSpPr>
      <p:sp>
        <p:nvSpPr>
          <p:cNvPr id="278" name="Shape 2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9" name="Shape 2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2" name="Shape 282"/>
        <p:cNvGrpSpPr/>
        <p:nvPr/>
      </p:nvGrpSpPr>
      <p:grpSpPr>
        <a:xfrm>
          <a:off x="0" y="0"/>
          <a:ext cx="0" cy="0"/>
          <a:chOff x="0" y="0"/>
          <a:chExt cx="0" cy="0"/>
        </a:xfrm>
      </p:grpSpPr>
      <p:sp>
        <p:nvSpPr>
          <p:cNvPr id="283" name="Shape 2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4" name="Shape 2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7" name="Shape 287"/>
        <p:cNvGrpSpPr/>
        <p:nvPr/>
      </p:nvGrpSpPr>
      <p:grpSpPr>
        <a:xfrm>
          <a:off x="0" y="0"/>
          <a:ext cx="0" cy="0"/>
          <a:chOff x="0" y="0"/>
          <a:chExt cx="0" cy="0"/>
        </a:xfrm>
      </p:grpSpPr>
      <p:sp>
        <p:nvSpPr>
          <p:cNvPr id="288" name="Shape 2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9" name="Shape 2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2" name="Shape 292"/>
        <p:cNvGrpSpPr/>
        <p:nvPr/>
      </p:nvGrpSpPr>
      <p:grpSpPr>
        <a:xfrm>
          <a:off x="0" y="0"/>
          <a:ext cx="0" cy="0"/>
          <a:chOff x="0" y="0"/>
          <a:chExt cx="0" cy="0"/>
        </a:xfrm>
      </p:grpSpPr>
      <p:sp>
        <p:nvSpPr>
          <p:cNvPr id="293" name="Shape 2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4" name="Shape 2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7" name="Shape 297"/>
        <p:cNvGrpSpPr/>
        <p:nvPr/>
      </p:nvGrpSpPr>
      <p:grpSpPr>
        <a:xfrm>
          <a:off x="0" y="0"/>
          <a:ext cx="0" cy="0"/>
          <a:chOff x="0" y="0"/>
          <a:chExt cx="0" cy="0"/>
        </a:xfrm>
      </p:grpSpPr>
      <p:sp>
        <p:nvSpPr>
          <p:cNvPr id="298" name="Shape 2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9" name="Shape 2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2" name="Shape 302"/>
        <p:cNvGrpSpPr/>
        <p:nvPr/>
      </p:nvGrpSpPr>
      <p:grpSpPr>
        <a:xfrm>
          <a:off x="0" y="0"/>
          <a:ext cx="0" cy="0"/>
          <a:chOff x="0" y="0"/>
          <a:chExt cx="0" cy="0"/>
        </a:xfrm>
      </p:grpSpPr>
      <p:sp>
        <p:nvSpPr>
          <p:cNvPr id="303" name="Shape 3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4" name="Shape 3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7" name="Shape 307"/>
        <p:cNvGrpSpPr/>
        <p:nvPr/>
      </p:nvGrpSpPr>
      <p:grpSpPr>
        <a:xfrm>
          <a:off x="0" y="0"/>
          <a:ext cx="0" cy="0"/>
          <a:chOff x="0" y="0"/>
          <a:chExt cx="0" cy="0"/>
        </a:xfrm>
      </p:grpSpPr>
      <p:sp>
        <p:nvSpPr>
          <p:cNvPr id="308" name="Shape 3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9" name="Shape 3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2" name="Shape 312"/>
        <p:cNvGrpSpPr/>
        <p:nvPr/>
      </p:nvGrpSpPr>
      <p:grpSpPr>
        <a:xfrm>
          <a:off x="0" y="0"/>
          <a:ext cx="0" cy="0"/>
          <a:chOff x="0" y="0"/>
          <a:chExt cx="0" cy="0"/>
        </a:xfrm>
      </p:grpSpPr>
      <p:sp>
        <p:nvSpPr>
          <p:cNvPr id="313" name="Shape 3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4" name="Shape 3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7" name="Shape 317"/>
        <p:cNvGrpSpPr/>
        <p:nvPr/>
      </p:nvGrpSpPr>
      <p:grpSpPr>
        <a:xfrm>
          <a:off x="0" y="0"/>
          <a:ext cx="0" cy="0"/>
          <a:chOff x="0" y="0"/>
          <a:chExt cx="0" cy="0"/>
        </a:xfrm>
      </p:grpSpPr>
      <p:sp>
        <p:nvSpPr>
          <p:cNvPr id="318" name="Shape 3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9" name="Shape 3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2" name="Shape 322"/>
        <p:cNvGrpSpPr/>
        <p:nvPr/>
      </p:nvGrpSpPr>
      <p:grpSpPr>
        <a:xfrm>
          <a:off x="0" y="0"/>
          <a:ext cx="0" cy="0"/>
          <a:chOff x="0" y="0"/>
          <a:chExt cx="0" cy="0"/>
        </a:xfrm>
      </p:grpSpPr>
      <p:sp>
        <p:nvSpPr>
          <p:cNvPr id="323" name="Shape 3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4" name="Shape 3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7" name="Shape 327"/>
        <p:cNvGrpSpPr/>
        <p:nvPr/>
      </p:nvGrpSpPr>
      <p:grpSpPr>
        <a:xfrm>
          <a:off x="0" y="0"/>
          <a:ext cx="0" cy="0"/>
          <a:chOff x="0" y="0"/>
          <a:chExt cx="0" cy="0"/>
        </a:xfrm>
      </p:grpSpPr>
      <p:sp>
        <p:nvSpPr>
          <p:cNvPr id="328" name="Shape 3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9" name="Shape 3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2" name="Shape 332"/>
        <p:cNvGrpSpPr/>
        <p:nvPr/>
      </p:nvGrpSpPr>
      <p:grpSpPr>
        <a:xfrm>
          <a:off x="0" y="0"/>
          <a:ext cx="0" cy="0"/>
          <a:chOff x="0" y="0"/>
          <a:chExt cx="0" cy="0"/>
        </a:xfrm>
      </p:grpSpPr>
      <p:sp>
        <p:nvSpPr>
          <p:cNvPr id="333" name="Shape 3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4" name="Shape 3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7" name="Shape 337"/>
        <p:cNvGrpSpPr/>
        <p:nvPr/>
      </p:nvGrpSpPr>
      <p:grpSpPr>
        <a:xfrm>
          <a:off x="0" y="0"/>
          <a:ext cx="0" cy="0"/>
          <a:chOff x="0" y="0"/>
          <a:chExt cx="0" cy="0"/>
        </a:xfrm>
      </p:grpSpPr>
      <p:sp>
        <p:nvSpPr>
          <p:cNvPr id="338" name="Shape 3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9" name="Shape 3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2" name="Shape 342"/>
        <p:cNvGrpSpPr/>
        <p:nvPr/>
      </p:nvGrpSpPr>
      <p:grpSpPr>
        <a:xfrm>
          <a:off x="0" y="0"/>
          <a:ext cx="0" cy="0"/>
          <a:chOff x="0" y="0"/>
          <a:chExt cx="0" cy="0"/>
        </a:xfrm>
      </p:grpSpPr>
      <p:sp>
        <p:nvSpPr>
          <p:cNvPr id="343" name="Shape 3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4" name="Shape 3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7" name="Shape 347"/>
        <p:cNvGrpSpPr/>
        <p:nvPr/>
      </p:nvGrpSpPr>
      <p:grpSpPr>
        <a:xfrm>
          <a:off x="0" y="0"/>
          <a:ext cx="0" cy="0"/>
          <a:chOff x="0" y="0"/>
          <a:chExt cx="0" cy="0"/>
        </a:xfrm>
      </p:grpSpPr>
      <p:sp>
        <p:nvSpPr>
          <p:cNvPr id="348" name="Shape 3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9" name="Shape 3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2" name="Shape 352"/>
        <p:cNvGrpSpPr/>
        <p:nvPr/>
      </p:nvGrpSpPr>
      <p:grpSpPr>
        <a:xfrm>
          <a:off x="0" y="0"/>
          <a:ext cx="0" cy="0"/>
          <a:chOff x="0" y="0"/>
          <a:chExt cx="0" cy="0"/>
        </a:xfrm>
      </p:grpSpPr>
      <p:sp>
        <p:nvSpPr>
          <p:cNvPr id="353" name="Shape 3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4" name="Shape 3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7" name="Shape 357"/>
        <p:cNvGrpSpPr/>
        <p:nvPr/>
      </p:nvGrpSpPr>
      <p:grpSpPr>
        <a:xfrm>
          <a:off x="0" y="0"/>
          <a:ext cx="0" cy="0"/>
          <a:chOff x="0" y="0"/>
          <a:chExt cx="0" cy="0"/>
        </a:xfrm>
      </p:grpSpPr>
      <p:sp>
        <p:nvSpPr>
          <p:cNvPr id="358" name="Shape 3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9" name="Shape 3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2" name="Shape 362"/>
        <p:cNvGrpSpPr/>
        <p:nvPr/>
      </p:nvGrpSpPr>
      <p:grpSpPr>
        <a:xfrm>
          <a:off x="0" y="0"/>
          <a:ext cx="0" cy="0"/>
          <a:chOff x="0" y="0"/>
          <a:chExt cx="0" cy="0"/>
        </a:xfrm>
      </p:grpSpPr>
      <p:sp>
        <p:nvSpPr>
          <p:cNvPr id="363" name="Shape 3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4" name="Shape 3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7" name="Shape 367"/>
        <p:cNvGrpSpPr/>
        <p:nvPr/>
      </p:nvGrpSpPr>
      <p:grpSpPr>
        <a:xfrm>
          <a:off x="0" y="0"/>
          <a:ext cx="0" cy="0"/>
          <a:chOff x="0" y="0"/>
          <a:chExt cx="0" cy="0"/>
        </a:xfrm>
      </p:grpSpPr>
      <p:sp>
        <p:nvSpPr>
          <p:cNvPr id="368" name="Shape 3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9" name="Shape 3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2" name="Shape 372"/>
        <p:cNvGrpSpPr/>
        <p:nvPr/>
      </p:nvGrpSpPr>
      <p:grpSpPr>
        <a:xfrm>
          <a:off x="0" y="0"/>
          <a:ext cx="0" cy="0"/>
          <a:chOff x="0" y="0"/>
          <a:chExt cx="0" cy="0"/>
        </a:xfrm>
      </p:grpSpPr>
      <p:sp>
        <p:nvSpPr>
          <p:cNvPr id="373" name="Shape 3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4" name="Shape 3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a:off x="479962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a:off x="413752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14" name="Shape 14"/>
          <p:cNvSpPr txBox="1"/>
          <p:nvPr>
            <p:ph type="ctrTitle"/>
          </p:nvPr>
        </p:nvSpPr>
        <p:spPr>
          <a:xfrm>
            <a:off x="671257" y="990800"/>
            <a:ext cx="7801500" cy="1730100"/>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5" name="Shape 15"/>
          <p:cNvSpPr txBox="1"/>
          <p:nvPr>
            <p:ph idx="1" type="subTitle"/>
          </p:nvPr>
        </p:nvSpPr>
        <p:spPr>
          <a:xfrm>
            <a:off x="671250" y="3174875"/>
            <a:ext cx="78015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16" name="Shape 16"/>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9" name="Shape 49"/>
        <p:cNvGrpSpPr/>
        <p:nvPr/>
      </p:nvGrpSpPr>
      <p:grpSpPr>
        <a:xfrm>
          <a:off x="0" y="0"/>
          <a:ext cx="0" cy="0"/>
          <a:chOff x="0" y="0"/>
          <a:chExt cx="0" cy="0"/>
        </a:xfrm>
      </p:grpSpPr>
      <p:sp>
        <p:nvSpPr>
          <p:cNvPr id="50" name="Shape 50"/>
          <p:cNvSpPr txBox="1"/>
          <p:nvPr>
            <p:ph type="title"/>
          </p:nvPr>
        </p:nvSpPr>
        <p:spPr>
          <a:xfrm>
            <a:off x="311700" y="1255275"/>
            <a:ext cx="8520600" cy="18906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51" name="Shape 51"/>
          <p:cNvSpPr txBox="1"/>
          <p:nvPr>
            <p:ph idx="1" type="body"/>
          </p:nvPr>
        </p:nvSpPr>
        <p:spPr>
          <a:xfrm>
            <a:off x="311700" y="32284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59" name="Shape 59"/>
        <p:cNvGrpSpPr/>
        <p:nvPr/>
      </p:nvGrpSpPr>
      <p:grpSpPr>
        <a:xfrm>
          <a:off x="0" y="0"/>
          <a:ext cx="0" cy="0"/>
          <a:chOff x="0" y="0"/>
          <a:chExt cx="0" cy="0"/>
        </a:xfrm>
      </p:grpSpPr>
      <p:sp>
        <p:nvSpPr>
          <p:cNvPr id="60" name="Shape 60"/>
          <p:cNvSpPr/>
          <p:nvPr/>
        </p:nvSpPr>
        <p:spPr>
          <a:xfrm>
            <a:off x="4286250" y="0"/>
            <a:ext cx="72300" cy="51435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61" name="Shape 61"/>
          <p:cNvSpPr/>
          <p:nvPr/>
        </p:nvSpPr>
        <p:spPr>
          <a:xfrm>
            <a:off x="4358475" y="0"/>
            <a:ext cx="3853200" cy="5143500"/>
          </a:xfrm>
          <a:prstGeom prst="rect">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62" name="Shape 62"/>
          <p:cNvSpPr txBox="1"/>
          <p:nvPr>
            <p:ph type="ctrTitle"/>
          </p:nvPr>
        </p:nvSpPr>
        <p:spPr>
          <a:xfrm>
            <a:off x="344250" y="1403850"/>
            <a:ext cx="8455500" cy="2146800"/>
          </a:xfrm>
          <a:prstGeom prst="rect">
            <a:avLst/>
          </a:prstGeom>
          <a:solidFill>
            <a:srgbClr val="FFFFFF"/>
          </a:solidFill>
        </p:spPr>
        <p:txBody>
          <a:bodyPr anchorCtr="0" anchor="ctr" bIns="91425" lIns="91425" rIns="91425" tIns="91425"/>
          <a:lstStyle>
            <a:lvl1pPr lvl="0" rtl="0" algn="ctr">
              <a:spcBef>
                <a:spcPts val="0"/>
              </a:spcBef>
              <a:buSzPct val="100000"/>
              <a:buFont typeface="Playfair Display"/>
              <a:defRPr b="1" sz="6800">
                <a:latin typeface="Playfair Display"/>
                <a:ea typeface="Playfair Display"/>
                <a:cs typeface="Playfair Display"/>
                <a:sym typeface="Playfair Display"/>
              </a:defRPr>
            </a:lvl1pPr>
            <a:lvl2pPr lvl="1" rtl="0" algn="ctr">
              <a:spcBef>
                <a:spcPts val="0"/>
              </a:spcBef>
              <a:buSzPct val="100000"/>
              <a:buFont typeface="Playfair Display"/>
              <a:defRPr b="1" sz="6800">
                <a:latin typeface="Playfair Display"/>
                <a:ea typeface="Playfair Display"/>
                <a:cs typeface="Playfair Display"/>
                <a:sym typeface="Playfair Display"/>
              </a:defRPr>
            </a:lvl2pPr>
            <a:lvl3pPr lvl="2" rtl="0" algn="ctr">
              <a:spcBef>
                <a:spcPts val="0"/>
              </a:spcBef>
              <a:buSzPct val="100000"/>
              <a:buFont typeface="Playfair Display"/>
              <a:defRPr b="1" sz="6800">
                <a:latin typeface="Playfair Display"/>
                <a:ea typeface="Playfair Display"/>
                <a:cs typeface="Playfair Display"/>
                <a:sym typeface="Playfair Display"/>
              </a:defRPr>
            </a:lvl3pPr>
            <a:lvl4pPr lvl="3" rtl="0" algn="ctr">
              <a:spcBef>
                <a:spcPts val="0"/>
              </a:spcBef>
              <a:buSzPct val="100000"/>
              <a:buFont typeface="Playfair Display"/>
              <a:defRPr b="1" sz="6800">
                <a:latin typeface="Playfair Display"/>
                <a:ea typeface="Playfair Display"/>
                <a:cs typeface="Playfair Display"/>
                <a:sym typeface="Playfair Display"/>
              </a:defRPr>
            </a:lvl4pPr>
            <a:lvl5pPr lvl="4" rtl="0" algn="ctr">
              <a:spcBef>
                <a:spcPts val="0"/>
              </a:spcBef>
              <a:buSzPct val="100000"/>
              <a:buFont typeface="Playfair Display"/>
              <a:defRPr b="1" sz="6800">
                <a:latin typeface="Playfair Display"/>
                <a:ea typeface="Playfair Display"/>
                <a:cs typeface="Playfair Display"/>
                <a:sym typeface="Playfair Display"/>
              </a:defRPr>
            </a:lvl5pPr>
            <a:lvl6pPr lvl="5" rtl="0" algn="ctr">
              <a:spcBef>
                <a:spcPts val="0"/>
              </a:spcBef>
              <a:buSzPct val="100000"/>
              <a:buFont typeface="Playfair Display"/>
              <a:defRPr b="1" sz="6800">
                <a:latin typeface="Playfair Display"/>
                <a:ea typeface="Playfair Display"/>
                <a:cs typeface="Playfair Display"/>
                <a:sym typeface="Playfair Display"/>
              </a:defRPr>
            </a:lvl6pPr>
            <a:lvl7pPr lvl="6" rtl="0" algn="ctr">
              <a:spcBef>
                <a:spcPts val="0"/>
              </a:spcBef>
              <a:buSzPct val="100000"/>
              <a:buFont typeface="Playfair Display"/>
              <a:defRPr b="1" sz="6800">
                <a:latin typeface="Playfair Display"/>
                <a:ea typeface="Playfair Display"/>
                <a:cs typeface="Playfair Display"/>
                <a:sym typeface="Playfair Display"/>
              </a:defRPr>
            </a:lvl7pPr>
            <a:lvl8pPr lvl="7" rtl="0" algn="ctr">
              <a:spcBef>
                <a:spcPts val="0"/>
              </a:spcBef>
              <a:buSzPct val="100000"/>
              <a:buFont typeface="Playfair Display"/>
              <a:defRPr b="1" sz="6800">
                <a:latin typeface="Playfair Display"/>
                <a:ea typeface="Playfair Display"/>
                <a:cs typeface="Playfair Display"/>
                <a:sym typeface="Playfair Display"/>
              </a:defRPr>
            </a:lvl8pPr>
            <a:lvl9pPr lvl="8" rtl="0" algn="ctr">
              <a:spcBef>
                <a:spcPts val="0"/>
              </a:spcBef>
              <a:buSzPct val="100000"/>
              <a:buFont typeface="Playfair Display"/>
              <a:defRPr b="1" sz="6800">
                <a:latin typeface="Playfair Display"/>
                <a:ea typeface="Playfair Display"/>
                <a:cs typeface="Playfair Display"/>
                <a:sym typeface="Playfair Display"/>
              </a:defRPr>
            </a:lvl9pPr>
          </a:lstStyle>
          <a:p/>
        </p:txBody>
      </p:sp>
      <p:sp>
        <p:nvSpPr>
          <p:cNvPr id="63" name="Shape 63"/>
          <p:cNvSpPr txBox="1"/>
          <p:nvPr>
            <p:ph idx="1" type="subTitle"/>
          </p:nvPr>
        </p:nvSpPr>
        <p:spPr>
          <a:xfrm>
            <a:off x="344250" y="3550650"/>
            <a:ext cx="4910100" cy="577800"/>
          </a:xfrm>
          <a:prstGeom prst="rect">
            <a:avLst/>
          </a:prstGeom>
          <a:solidFill>
            <a:schemeClr val="dk2"/>
          </a:solidFill>
        </p:spPr>
        <p:txBody>
          <a:bodyPr anchorCtr="0" anchor="ctr" bIns="91425" lIns="91425" rIns="91425" tIns="91425"/>
          <a:lstStyle>
            <a:lvl1pPr lvl="0" rtl="0">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1pPr>
            <a:lvl2pPr lvl="1" rtl="0">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2pPr>
            <a:lvl3pPr lvl="2" rtl="0">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3pPr>
            <a:lvl4pPr lvl="3" rtl="0">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4pPr>
            <a:lvl5pPr lvl="4" rtl="0">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5pPr>
            <a:lvl6pPr lvl="5" rtl="0">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6pPr>
            <a:lvl7pPr lvl="6" rtl="0">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7pPr>
            <a:lvl8pPr lvl="7" rtl="0">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8pPr>
            <a:lvl9pPr lvl="8" rtl="0">
              <a:lnSpc>
                <a:spcPct val="100000"/>
              </a:lnSpc>
              <a:spcBef>
                <a:spcPts val="0"/>
              </a:spcBef>
              <a:spcAft>
                <a:spcPts val="0"/>
              </a:spcAft>
              <a:buClr>
                <a:schemeClr val="lt1"/>
              </a:buClr>
              <a:buSzPct val="100000"/>
              <a:buFont typeface="Montserrat"/>
              <a:buNone/>
              <a:defRPr b="1" sz="2400">
                <a:solidFill>
                  <a:schemeClr val="lt1"/>
                </a:solidFill>
                <a:latin typeface="Montserrat"/>
                <a:ea typeface="Montserrat"/>
                <a:cs typeface="Montserrat"/>
                <a:sym typeface="Montserrat"/>
              </a:defRPr>
            </a:lvl9pPr>
          </a:lstStyle>
          <a:p/>
        </p:txBody>
      </p:sp>
      <p:sp>
        <p:nvSpPr>
          <p:cNvPr id="64" name="Shape 64"/>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accent5"/>
        </a:solidFill>
      </p:bgPr>
    </p:bg>
    <p:spTree>
      <p:nvGrpSpPr>
        <p:cNvPr id="65" name="Shape 65"/>
        <p:cNvGrpSpPr/>
        <p:nvPr/>
      </p:nvGrpSpPr>
      <p:grpSpPr>
        <a:xfrm>
          <a:off x="0" y="0"/>
          <a:ext cx="0" cy="0"/>
          <a:chOff x="0" y="0"/>
          <a:chExt cx="0" cy="0"/>
        </a:xfrm>
      </p:grpSpPr>
      <p:sp>
        <p:nvSpPr>
          <p:cNvPr id="66" name="Shape 66"/>
          <p:cNvSpPr/>
          <p:nvPr/>
        </p:nvSpPr>
        <p:spPr>
          <a:xfrm rot="5400000">
            <a:off x="4550700" y="-498600"/>
            <a:ext cx="42600" cy="84558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sp>
        <p:nvSpPr>
          <p:cNvPr id="67" name="Shape 67"/>
          <p:cNvSpPr txBox="1"/>
          <p:nvPr>
            <p:ph type="title"/>
          </p:nvPr>
        </p:nvSpPr>
        <p:spPr>
          <a:xfrm>
            <a:off x="344250" y="1403850"/>
            <a:ext cx="8455500" cy="2146800"/>
          </a:xfrm>
          <a:prstGeom prst="rect">
            <a:avLst/>
          </a:prstGeom>
          <a:solidFill>
            <a:srgbClr val="FFFFFF"/>
          </a:solidFill>
        </p:spPr>
        <p:txBody>
          <a:bodyPr anchorCtr="0" anchor="ctr" bIns="91425" lIns="91425" rIns="91425" tIns="91425"/>
          <a:lstStyle>
            <a:lvl1pPr lvl="0" rtl="0" algn="ctr">
              <a:spcBef>
                <a:spcPts val="0"/>
              </a:spcBef>
              <a:buSzPct val="100000"/>
              <a:buFont typeface="Playfair Display"/>
              <a:defRPr b="1" sz="4800">
                <a:latin typeface="Playfair Display"/>
                <a:ea typeface="Playfair Display"/>
                <a:cs typeface="Playfair Display"/>
                <a:sym typeface="Playfair Display"/>
              </a:defRPr>
            </a:lvl1pPr>
            <a:lvl2pPr lvl="1" rtl="0" algn="ctr">
              <a:spcBef>
                <a:spcPts val="0"/>
              </a:spcBef>
              <a:buSzPct val="100000"/>
              <a:buFont typeface="Playfair Display"/>
              <a:defRPr b="1" sz="4800">
                <a:latin typeface="Playfair Display"/>
                <a:ea typeface="Playfair Display"/>
                <a:cs typeface="Playfair Display"/>
                <a:sym typeface="Playfair Display"/>
              </a:defRPr>
            </a:lvl2pPr>
            <a:lvl3pPr lvl="2" rtl="0" algn="ctr">
              <a:spcBef>
                <a:spcPts val="0"/>
              </a:spcBef>
              <a:buSzPct val="100000"/>
              <a:buFont typeface="Playfair Display"/>
              <a:defRPr b="1" sz="4800">
                <a:latin typeface="Playfair Display"/>
                <a:ea typeface="Playfair Display"/>
                <a:cs typeface="Playfair Display"/>
                <a:sym typeface="Playfair Display"/>
              </a:defRPr>
            </a:lvl3pPr>
            <a:lvl4pPr lvl="3" rtl="0" algn="ctr">
              <a:spcBef>
                <a:spcPts val="0"/>
              </a:spcBef>
              <a:buSzPct val="100000"/>
              <a:buFont typeface="Playfair Display"/>
              <a:defRPr b="1" sz="4800">
                <a:latin typeface="Playfair Display"/>
                <a:ea typeface="Playfair Display"/>
                <a:cs typeface="Playfair Display"/>
                <a:sym typeface="Playfair Display"/>
              </a:defRPr>
            </a:lvl4pPr>
            <a:lvl5pPr lvl="4" rtl="0" algn="ctr">
              <a:spcBef>
                <a:spcPts val="0"/>
              </a:spcBef>
              <a:buSzPct val="100000"/>
              <a:buFont typeface="Playfair Display"/>
              <a:defRPr b="1" sz="4800">
                <a:latin typeface="Playfair Display"/>
                <a:ea typeface="Playfair Display"/>
                <a:cs typeface="Playfair Display"/>
                <a:sym typeface="Playfair Display"/>
              </a:defRPr>
            </a:lvl5pPr>
            <a:lvl6pPr lvl="5" rtl="0" algn="ctr">
              <a:spcBef>
                <a:spcPts val="0"/>
              </a:spcBef>
              <a:buSzPct val="100000"/>
              <a:buFont typeface="Playfair Display"/>
              <a:defRPr b="1" sz="4800">
                <a:latin typeface="Playfair Display"/>
                <a:ea typeface="Playfair Display"/>
                <a:cs typeface="Playfair Display"/>
                <a:sym typeface="Playfair Display"/>
              </a:defRPr>
            </a:lvl6pPr>
            <a:lvl7pPr lvl="6" rtl="0" algn="ctr">
              <a:spcBef>
                <a:spcPts val="0"/>
              </a:spcBef>
              <a:buSzPct val="100000"/>
              <a:buFont typeface="Playfair Display"/>
              <a:defRPr b="1" sz="4800">
                <a:latin typeface="Playfair Display"/>
                <a:ea typeface="Playfair Display"/>
                <a:cs typeface="Playfair Display"/>
                <a:sym typeface="Playfair Display"/>
              </a:defRPr>
            </a:lvl7pPr>
            <a:lvl8pPr lvl="7" rtl="0" algn="ctr">
              <a:spcBef>
                <a:spcPts val="0"/>
              </a:spcBef>
              <a:buSzPct val="100000"/>
              <a:buFont typeface="Playfair Display"/>
              <a:defRPr b="1" sz="4800">
                <a:latin typeface="Playfair Display"/>
                <a:ea typeface="Playfair Display"/>
                <a:cs typeface="Playfair Display"/>
                <a:sym typeface="Playfair Display"/>
              </a:defRPr>
            </a:lvl8pPr>
            <a:lvl9pPr lvl="8" rtl="0" algn="ctr">
              <a:spcBef>
                <a:spcPts val="0"/>
              </a:spcBef>
              <a:buSzPct val="100000"/>
              <a:buFont typeface="Playfair Display"/>
              <a:defRPr b="1" sz="4800">
                <a:latin typeface="Playfair Display"/>
                <a:ea typeface="Playfair Display"/>
                <a:cs typeface="Playfair Display"/>
                <a:sym typeface="Playfair Display"/>
              </a:defRPr>
            </a:lvl9pPr>
          </a:lstStyle>
          <a:p/>
        </p:txBody>
      </p:sp>
      <p:sp>
        <p:nvSpPr>
          <p:cNvPr id="68" name="Shape 68"/>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69" name="Shape 69"/>
        <p:cNvGrpSpPr/>
        <p:nvPr/>
      </p:nvGrpSpPr>
      <p:grpSpPr>
        <a:xfrm>
          <a:off x="0" y="0"/>
          <a:ext cx="0" cy="0"/>
          <a:chOff x="0" y="0"/>
          <a:chExt cx="0" cy="0"/>
        </a:xfrm>
      </p:grpSpPr>
      <p:sp>
        <p:nvSpPr>
          <p:cNvPr id="70" name="Shape 70"/>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1" name="Shape 71"/>
          <p:cNvSpPr txBox="1"/>
          <p:nvPr>
            <p:ph idx="1" type="body"/>
          </p:nvPr>
        </p:nvSpPr>
        <p:spPr>
          <a:xfrm>
            <a:off x="311700" y="1234075"/>
            <a:ext cx="8520600" cy="33348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2" name="Shape 72"/>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73" name="Shape 73"/>
        <p:cNvGrpSpPr/>
        <p:nvPr/>
      </p:nvGrpSpPr>
      <p:grpSpPr>
        <a:xfrm>
          <a:off x="0" y="0"/>
          <a:ext cx="0" cy="0"/>
          <a:chOff x="0" y="0"/>
          <a:chExt cx="0" cy="0"/>
        </a:xfrm>
      </p:grpSpPr>
      <p:sp>
        <p:nvSpPr>
          <p:cNvPr id="74" name="Shape 74"/>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5" name="Shape 75"/>
          <p:cNvSpPr txBox="1"/>
          <p:nvPr>
            <p:ph idx="1" type="body"/>
          </p:nvPr>
        </p:nvSpPr>
        <p:spPr>
          <a:xfrm>
            <a:off x="311700" y="1234050"/>
            <a:ext cx="3999900" cy="33348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76" name="Shape 76"/>
          <p:cNvSpPr txBox="1"/>
          <p:nvPr>
            <p:ph idx="2" type="body"/>
          </p:nvPr>
        </p:nvSpPr>
        <p:spPr>
          <a:xfrm>
            <a:off x="4832400" y="1234050"/>
            <a:ext cx="3999900" cy="33348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77" name="Shape 7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78" name="Shape 78"/>
        <p:cNvGrpSpPr/>
        <p:nvPr/>
      </p:nvGrpSpPr>
      <p:grpSpPr>
        <a:xfrm>
          <a:off x="0" y="0"/>
          <a:ext cx="0" cy="0"/>
          <a:chOff x="0" y="0"/>
          <a:chExt cx="0" cy="0"/>
        </a:xfrm>
      </p:grpSpPr>
      <p:sp>
        <p:nvSpPr>
          <p:cNvPr id="79" name="Shape 79"/>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80" name="Shape 80"/>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81" name="Shape 81"/>
        <p:cNvGrpSpPr/>
        <p:nvPr/>
      </p:nvGrpSpPr>
      <p:grpSpPr>
        <a:xfrm>
          <a:off x="0" y="0"/>
          <a:ext cx="0" cy="0"/>
          <a:chOff x="0" y="0"/>
          <a:chExt cx="0" cy="0"/>
        </a:xfrm>
      </p:grpSpPr>
      <p:sp>
        <p:nvSpPr>
          <p:cNvPr id="82" name="Shape 82"/>
          <p:cNvSpPr txBox="1"/>
          <p:nvPr>
            <p:ph type="title"/>
          </p:nvPr>
        </p:nvSpPr>
        <p:spPr>
          <a:xfrm>
            <a:off x="311700" y="555600"/>
            <a:ext cx="2808000" cy="755700"/>
          </a:xfrm>
          <a:prstGeom prst="rect">
            <a:avLst/>
          </a:prstGeom>
        </p:spPr>
        <p:txBody>
          <a:bodyPr anchorCtr="0" anchor="b" bIns="91425" lIns="91425" rIns="91425" tIns="91425"/>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p:txBody>
      </p:sp>
      <p:sp>
        <p:nvSpPr>
          <p:cNvPr id="83" name="Shape 83"/>
          <p:cNvSpPr txBox="1"/>
          <p:nvPr>
            <p:ph idx="1" type="body"/>
          </p:nvPr>
        </p:nvSpPr>
        <p:spPr>
          <a:xfrm>
            <a:off x="311700" y="1389600"/>
            <a:ext cx="2808000" cy="3179400"/>
          </a:xfrm>
          <a:prstGeom prst="rect">
            <a:avLst/>
          </a:prstGeom>
        </p:spPr>
        <p:txBody>
          <a:bodyPr anchorCtr="0" anchor="t" bIns="91425" lIns="91425" rIns="91425"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84" name="Shape 84"/>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3"/>
        </a:solidFill>
      </p:bgPr>
    </p:bg>
    <p:spTree>
      <p:nvGrpSpPr>
        <p:cNvPr id="85" name="Shape 85"/>
        <p:cNvGrpSpPr/>
        <p:nvPr/>
      </p:nvGrpSpPr>
      <p:grpSpPr>
        <a:xfrm>
          <a:off x="0" y="0"/>
          <a:ext cx="0" cy="0"/>
          <a:chOff x="0" y="0"/>
          <a:chExt cx="0" cy="0"/>
        </a:xfrm>
      </p:grpSpPr>
      <p:sp>
        <p:nvSpPr>
          <p:cNvPr id="86" name="Shape 86"/>
          <p:cNvSpPr txBox="1"/>
          <p:nvPr>
            <p:ph type="title"/>
          </p:nvPr>
        </p:nvSpPr>
        <p:spPr>
          <a:xfrm>
            <a:off x="490250" y="526350"/>
            <a:ext cx="5618700" cy="4090800"/>
          </a:xfrm>
          <a:prstGeom prst="rect">
            <a:avLst/>
          </a:prstGeom>
        </p:spPr>
        <p:txBody>
          <a:bodyPr anchorCtr="0" anchor="ctr" bIns="91425" lIns="91425" rIns="91425" tIns="91425"/>
          <a:lstStyle>
            <a:lvl1pPr lvl="0" rt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1pPr>
            <a:lvl2pPr lvl="1" rt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2pPr>
            <a:lvl3pPr lvl="2" rt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3pPr>
            <a:lvl4pPr lvl="3" rt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4pPr>
            <a:lvl5pPr lvl="4" rt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5pPr>
            <a:lvl6pPr lvl="5" rt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6pPr>
            <a:lvl7pPr lvl="6" rt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7pPr>
            <a:lvl8pPr lvl="7" rt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8pPr>
            <a:lvl9pPr lvl="8" rt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9pPr>
          </a:lstStyle>
          <a:p/>
        </p:txBody>
      </p:sp>
      <p:sp>
        <p:nvSpPr>
          <p:cNvPr id="87" name="Shape 8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88" name="Shape 88"/>
        <p:cNvGrpSpPr/>
        <p:nvPr/>
      </p:nvGrpSpPr>
      <p:grpSpPr>
        <a:xfrm>
          <a:off x="0" y="0"/>
          <a:ext cx="0" cy="0"/>
          <a:chOff x="0" y="0"/>
          <a:chExt cx="0" cy="0"/>
        </a:xfrm>
      </p:grpSpPr>
      <p:sp>
        <p:nvSpPr>
          <p:cNvPr id="89" name="Shape 89"/>
          <p:cNvSpPr/>
          <p:nvPr/>
        </p:nvSpPr>
        <p:spPr>
          <a:xfrm>
            <a:off x="4572000" y="-7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90" name="Shape 90"/>
          <p:cNvCxnSpPr/>
          <p:nvPr/>
        </p:nvCxnSpPr>
        <p:spPr>
          <a:xfrm>
            <a:off x="5029675" y="4495500"/>
            <a:ext cx="468300" cy="0"/>
          </a:xfrm>
          <a:prstGeom prst="straightConnector1">
            <a:avLst/>
          </a:prstGeom>
          <a:noFill/>
          <a:ln cap="flat" cmpd="sng" w="19050">
            <a:solidFill>
              <a:schemeClr val="dk2"/>
            </a:solidFill>
            <a:prstDash val="solid"/>
            <a:round/>
            <a:headEnd len="med" w="med" type="none"/>
            <a:tailEnd len="med" w="med" type="none"/>
          </a:ln>
        </p:spPr>
      </p:cxnSp>
      <p:sp>
        <p:nvSpPr>
          <p:cNvPr id="91" name="Shape 91"/>
          <p:cNvSpPr txBox="1"/>
          <p:nvPr>
            <p:ph type="title"/>
          </p:nvPr>
        </p:nvSpPr>
        <p:spPr>
          <a:xfrm>
            <a:off x="265500" y="1081675"/>
            <a:ext cx="4045200" cy="1786200"/>
          </a:xfrm>
          <a:prstGeom prst="rect">
            <a:avLst/>
          </a:prstGeom>
        </p:spPr>
        <p:txBody>
          <a:bodyPr anchorCtr="0" anchor="b" bIns="91425" lIns="91425" rIns="91425" tIns="91425"/>
          <a:lstStyle>
            <a:lvl1pPr lvl="0" rtl="0" algn="ctr">
              <a:spcBef>
                <a:spcPts val="0"/>
              </a:spcBef>
              <a:buSzPct val="100000"/>
              <a:defRPr sz="4200"/>
            </a:lvl1pPr>
            <a:lvl2pPr lvl="1" rtl="0" algn="ctr">
              <a:spcBef>
                <a:spcPts val="0"/>
              </a:spcBef>
              <a:buSzPct val="100000"/>
              <a:defRPr sz="4200"/>
            </a:lvl2pPr>
            <a:lvl3pPr lvl="2" rtl="0" algn="ctr">
              <a:spcBef>
                <a:spcPts val="0"/>
              </a:spcBef>
              <a:buSzPct val="100000"/>
              <a:defRPr sz="4200"/>
            </a:lvl3pPr>
            <a:lvl4pPr lvl="3" rtl="0" algn="ctr">
              <a:spcBef>
                <a:spcPts val="0"/>
              </a:spcBef>
              <a:buSzPct val="100000"/>
              <a:defRPr sz="4200"/>
            </a:lvl4pPr>
            <a:lvl5pPr lvl="4" rtl="0" algn="ctr">
              <a:spcBef>
                <a:spcPts val="0"/>
              </a:spcBef>
              <a:buSzPct val="100000"/>
              <a:defRPr sz="4200"/>
            </a:lvl5pPr>
            <a:lvl6pPr lvl="5" rtl="0" algn="ctr">
              <a:spcBef>
                <a:spcPts val="0"/>
              </a:spcBef>
              <a:buSzPct val="100000"/>
              <a:defRPr sz="4200"/>
            </a:lvl6pPr>
            <a:lvl7pPr lvl="6" rtl="0" algn="ctr">
              <a:spcBef>
                <a:spcPts val="0"/>
              </a:spcBef>
              <a:buSzPct val="100000"/>
              <a:defRPr sz="4200"/>
            </a:lvl7pPr>
            <a:lvl8pPr lvl="7" rtl="0" algn="ctr">
              <a:spcBef>
                <a:spcPts val="0"/>
              </a:spcBef>
              <a:buSzPct val="100000"/>
              <a:defRPr sz="4200"/>
            </a:lvl8pPr>
            <a:lvl9pPr lvl="8" rtl="0" algn="ctr">
              <a:spcBef>
                <a:spcPts val="0"/>
              </a:spcBef>
              <a:buSzPct val="100000"/>
              <a:defRPr sz="4200"/>
            </a:lvl9pPr>
          </a:lstStyle>
          <a:p/>
        </p:txBody>
      </p:sp>
      <p:sp>
        <p:nvSpPr>
          <p:cNvPr id="92" name="Shape 92"/>
          <p:cNvSpPr txBox="1"/>
          <p:nvPr>
            <p:ph idx="1" type="subTitle"/>
          </p:nvPr>
        </p:nvSpPr>
        <p:spPr>
          <a:xfrm>
            <a:off x="265500" y="2921400"/>
            <a:ext cx="4045200" cy="1345500"/>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100"/>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93" name="Shape 93"/>
          <p:cNvSpPr txBox="1"/>
          <p:nvPr>
            <p:ph idx="2" type="body"/>
          </p:nvPr>
        </p:nvSpPr>
        <p:spPr>
          <a:xfrm>
            <a:off x="4939500" y="724200"/>
            <a:ext cx="3837000" cy="3695100"/>
          </a:xfrm>
          <a:prstGeom prst="rect">
            <a:avLst/>
          </a:prstGeom>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94" name="Shape 94"/>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7" name="Shape 17"/>
        <p:cNvGrpSpPr/>
        <p:nvPr/>
      </p:nvGrpSpPr>
      <p:grpSpPr>
        <a:xfrm>
          <a:off x="0" y="0"/>
          <a:ext cx="0" cy="0"/>
          <a:chOff x="0" y="0"/>
          <a:chExt cx="0" cy="0"/>
        </a:xfrm>
      </p:grpSpPr>
      <p:sp>
        <p:nvSpPr>
          <p:cNvPr id="18" name="Shape 18"/>
          <p:cNvSpPr txBox="1"/>
          <p:nvPr>
            <p:ph type="title"/>
          </p:nvPr>
        </p:nvSpPr>
        <p:spPr>
          <a:xfrm>
            <a:off x="671250" y="2141250"/>
            <a:ext cx="7852200" cy="8610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9" name="Shape 19"/>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95" name="Shape 95"/>
        <p:cNvGrpSpPr/>
        <p:nvPr/>
      </p:nvGrpSpPr>
      <p:grpSpPr>
        <a:xfrm>
          <a:off x="0" y="0"/>
          <a:ext cx="0" cy="0"/>
          <a:chOff x="0" y="0"/>
          <a:chExt cx="0" cy="0"/>
        </a:xfrm>
      </p:grpSpPr>
      <p:sp>
        <p:nvSpPr>
          <p:cNvPr id="96" name="Shape 96"/>
          <p:cNvSpPr txBox="1"/>
          <p:nvPr>
            <p:ph idx="1" type="body"/>
          </p:nvPr>
        </p:nvSpPr>
        <p:spPr>
          <a:xfrm>
            <a:off x="311700" y="4230575"/>
            <a:ext cx="5998800" cy="605100"/>
          </a:xfrm>
          <a:prstGeom prst="rect">
            <a:avLst/>
          </a:prstGeom>
        </p:spPr>
        <p:txBody>
          <a:bodyPr anchorCtr="0" anchor="ctr" bIns="91425" lIns="91425" rIns="91425" tIns="91425"/>
          <a:lstStyle>
            <a:lvl1pPr lvl="0" rtl="0">
              <a:lnSpc>
                <a:spcPct val="100000"/>
              </a:lnSpc>
              <a:spcBef>
                <a:spcPts val="0"/>
              </a:spcBef>
              <a:spcAft>
                <a:spcPts val="0"/>
              </a:spcAft>
              <a:buNone/>
              <a:defRPr/>
            </a:lvl1pPr>
          </a:lstStyle>
          <a:p/>
        </p:txBody>
      </p:sp>
      <p:sp>
        <p:nvSpPr>
          <p:cNvPr id="97" name="Shape 9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98" name="Shape 98"/>
        <p:cNvGrpSpPr/>
        <p:nvPr/>
      </p:nvGrpSpPr>
      <p:grpSpPr>
        <a:xfrm>
          <a:off x="0" y="0"/>
          <a:ext cx="0" cy="0"/>
          <a:chOff x="0" y="0"/>
          <a:chExt cx="0" cy="0"/>
        </a:xfrm>
      </p:grpSpPr>
      <p:sp>
        <p:nvSpPr>
          <p:cNvPr id="99" name="Shape 99"/>
          <p:cNvSpPr txBox="1"/>
          <p:nvPr>
            <p:ph type="title"/>
          </p:nvPr>
        </p:nvSpPr>
        <p:spPr>
          <a:xfrm>
            <a:off x="311700" y="999925"/>
            <a:ext cx="8520600" cy="2146200"/>
          </a:xfrm>
          <a:prstGeom prst="rect">
            <a:avLst/>
          </a:prstGeom>
        </p:spPr>
        <p:txBody>
          <a:bodyPr anchorCtr="0" anchor="b" bIns="91425" lIns="91425" rIns="91425" tIns="91425"/>
          <a:lstStyle>
            <a:lvl1pPr lvl="0" rtl="0" algn="ctr">
              <a:spcBef>
                <a:spcPts val="0"/>
              </a:spcBef>
              <a:buSzPct val="100000"/>
              <a:buFont typeface="Montserrat"/>
              <a:defRPr sz="14000">
                <a:latin typeface="Montserrat"/>
                <a:ea typeface="Montserrat"/>
                <a:cs typeface="Montserrat"/>
                <a:sym typeface="Montserrat"/>
              </a:defRPr>
            </a:lvl1pPr>
            <a:lvl2pPr lvl="1" rtl="0" algn="ctr">
              <a:spcBef>
                <a:spcPts val="0"/>
              </a:spcBef>
              <a:buSzPct val="100000"/>
              <a:buFont typeface="Montserrat"/>
              <a:defRPr sz="14000">
                <a:latin typeface="Montserrat"/>
                <a:ea typeface="Montserrat"/>
                <a:cs typeface="Montserrat"/>
                <a:sym typeface="Montserrat"/>
              </a:defRPr>
            </a:lvl2pPr>
            <a:lvl3pPr lvl="2" rtl="0" algn="ctr">
              <a:spcBef>
                <a:spcPts val="0"/>
              </a:spcBef>
              <a:buSzPct val="100000"/>
              <a:buFont typeface="Montserrat"/>
              <a:defRPr sz="14000">
                <a:latin typeface="Montserrat"/>
                <a:ea typeface="Montserrat"/>
                <a:cs typeface="Montserrat"/>
                <a:sym typeface="Montserrat"/>
              </a:defRPr>
            </a:lvl3pPr>
            <a:lvl4pPr lvl="3" rtl="0" algn="ctr">
              <a:spcBef>
                <a:spcPts val="0"/>
              </a:spcBef>
              <a:buSzPct val="100000"/>
              <a:buFont typeface="Montserrat"/>
              <a:defRPr sz="14000">
                <a:latin typeface="Montserrat"/>
                <a:ea typeface="Montserrat"/>
                <a:cs typeface="Montserrat"/>
                <a:sym typeface="Montserrat"/>
              </a:defRPr>
            </a:lvl4pPr>
            <a:lvl5pPr lvl="4" rtl="0" algn="ctr">
              <a:spcBef>
                <a:spcPts val="0"/>
              </a:spcBef>
              <a:buSzPct val="100000"/>
              <a:buFont typeface="Montserrat"/>
              <a:defRPr sz="14000">
                <a:latin typeface="Montserrat"/>
                <a:ea typeface="Montserrat"/>
                <a:cs typeface="Montserrat"/>
                <a:sym typeface="Montserrat"/>
              </a:defRPr>
            </a:lvl5pPr>
            <a:lvl6pPr lvl="5" rtl="0" algn="ctr">
              <a:spcBef>
                <a:spcPts val="0"/>
              </a:spcBef>
              <a:buSzPct val="100000"/>
              <a:buFont typeface="Montserrat"/>
              <a:defRPr sz="14000">
                <a:latin typeface="Montserrat"/>
                <a:ea typeface="Montserrat"/>
                <a:cs typeface="Montserrat"/>
                <a:sym typeface="Montserrat"/>
              </a:defRPr>
            </a:lvl6pPr>
            <a:lvl7pPr lvl="6" rtl="0" algn="ctr">
              <a:spcBef>
                <a:spcPts val="0"/>
              </a:spcBef>
              <a:buSzPct val="100000"/>
              <a:buFont typeface="Montserrat"/>
              <a:defRPr sz="14000">
                <a:latin typeface="Montserrat"/>
                <a:ea typeface="Montserrat"/>
                <a:cs typeface="Montserrat"/>
                <a:sym typeface="Montserrat"/>
              </a:defRPr>
            </a:lvl7pPr>
            <a:lvl8pPr lvl="7" rtl="0" algn="ctr">
              <a:spcBef>
                <a:spcPts val="0"/>
              </a:spcBef>
              <a:buSzPct val="100000"/>
              <a:buFont typeface="Montserrat"/>
              <a:defRPr sz="14000">
                <a:latin typeface="Montserrat"/>
                <a:ea typeface="Montserrat"/>
                <a:cs typeface="Montserrat"/>
                <a:sym typeface="Montserrat"/>
              </a:defRPr>
            </a:lvl8pPr>
            <a:lvl9pPr lvl="8" rtl="0" algn="ctr">
              <a:spcBef>
                <a:spcPts val="0"/>
              </a:spcBef>
              <a:buSzPct val="100000"/>
              <a:buFont typeface="Montserrat"/>
              <a:defRPr sz="14000">
                <a:latin typeface="Montserrat"/>
                <a:ea typeface="Montserrat"/>
                <a:cs typeface="Montserrat"/>
                <a:sym typeface="Montserrat"/>
              </a:defRPr>
            </a:lvl9pPr>
          </a:lstStyle>
          <a:p/>
        </p:txBody>
      </p:sp>
      <p:sp>
        <p:nvSpPr>
          <p:cNvPr id="100" name="Shape 100"/>
          <p:cNvSpPr txBox="1"/>
          <p:nvPr>
            <p:ph idx="1" type="body"/>
          </p:nvPr>
        </p:nvSpPr>
        <p:spPr>
          <a:xfrm>
            <a:off x="311700" y="3228425"/>
            <a:ext cx="8520600" cy="1300800"/>
          </a:xfrm>
          <a:prstGeom prst="rect">
            <a:avLst/>
          </a:prstGeom>
        </p:spPr>
        <p:txBody>
          <a:bodyPr anchorCtr="0" anchor="t" bIns="91425" lIns="91425" rIns="91425"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101" name="Shape 101"/>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02" name="Shape 102"/>
        <p:cNvGrpSpPr/>
        <p:nvPr/>
      </p:nvGrpSpPr>
      <p:grpSpPr>
        <a:xfrm>
          <a:off x="0" y="0"/>
          <a:ext cx="0" cy="0"/>
          <a:chOff x="0" y="0"/>
          <a:chExt cx="0" cy="0"/>
        </a:xfrm>
      </p:grpSpPr>
      <p:sp>
        <p:nvSpPr>
          <p:cNvPr id="103" name="Shape 103"/>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8" name="Shape 28"/>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4" name="Shape 34"/>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5" name="Shape 35"/>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62271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38" name="Shape 38"/>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9"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1" name="Shape 4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2" name="Shape 42"/>
          <p:cNvSpPr txBox="1"/>
          <p:nvPr>
            <p:ph type="title"/>
          </p:nvPr>
        </p:nvSpPr>
        <p:spPr>
          <a:xfrm>
            <a:off x="265500" y="1081400"/>
            <a:ext cx="4045200" cy="1710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3" name="Shape 43"/>
          <p:cNvSpPr txBox="1"/>
          <p:nvPr>
            <p:ph idx="1" type="subTitle"/>
          </p:nvPr>
        </p:nvSpPr>
        <p:spPr>
          <a:xfrm>
            <a:off x="265500" y="2845200"/>
            <a:ext cx="4045200" cy="1345500"/>
          </a:xfrm>
          <a:prstGeom prst="rect">
            <a:avLst/>
          </a:prstGeom>
        </p:spPr>
        <p:txBody>
          <a:bodyPr anchorCtr="0" anchor="t" bIns="91425" lIns="91425" rIns="91425" tIns="91425"/>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p:txBody>
      </p:sp>
      <p:sp>
        <p:nvSpPr>
          <p:cNvPr id="44" name="Shape 44"/>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5" name="Shape 45"/>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p:txBody>
      </p:sp>
      <p:sp>
        <p:nvSpPr>
          <p:cNvPr id="48" name="Shape 48"/>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p:txBody>
      </p:sp>
      <p:sp>
        <p:nvSpPr>
          <p:cNvPr id="8" name="Shape 8"/>
          <p:cNvSpPr txBox="1"/>
          <p:nvPr>
            <p:ph idx="12" type="sldNum"/>
          </p:nvPr>
        </p:nvSpPr>
        <p:spPr>
          <a:xfrm>
            <a:off x="8490250" y="4681009"/>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5" name="Shape 55"/>
        <p:cNvGrpSpPr/>
        <p:nvPr/>
      </p:nvGrpSpPr>
      <p:grpSpPr>
        <a:xfrm>
          <a:off x="0" y="0"/>
          <a:ext cx="0" cy="0"/>
          <a:chOff x="0" y="0"/>
          <a:chExt cx="0" cy="0"/>
        </a:xfrm>
      </p:grpSpPr>
      <p:sp>
        <p:nvSpPr>
          <p:cNvPr id="56" name="Shape 5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rt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rtl="0">
              <a:spcBef>
                <a:spcPts val="0"/>
              </a:spcBef>
              <a:buClr>
                <a:schemeClr val="dk2"/>
              </a:buClr>
              <a:buSzPct val="100000"/>
              <a:buFont typeface="Oswald"/>
              <a:buNone/>
              <a:defRPr sz="3000">
                <a:solidFill>
                  <a:schemeClr val="dk2"/>
                </a:solidFill>
                <a:latin typeface="Oswald"/>
                <a:ea typeface="Oswald"/>
                <a:cs typeface="Oswald"/>
                <a:sym typeface="Oswald"/>
              </a:defRPr>
            </a:lvl2pPr>
            <a:lvl3pPr lvl="2" rtl="0">
              <a:spcBef>
                <a:spcPts val="0"/>
              </a:spcBef>
              <a:buClr>
                <a:schemeClr val="dk2"/>
              </a:buClr>
              <a:buSzPct val="100000"/>
              <a:buFont typeface="Oswald"/>
              <a:buNone/>
              <a:defRPr sz="3000">
                <a:solidFill>
                  <a:schemeClr val="dk2"/>
                </a:solidFill>
                <a:latin typeface="Oswald"/>
                <a:ea typeface="Oswald"/>
                <a:cs typeface="Oswald"/>
                <a:sym typeface="Oswald"/>
              </a:defRPr>
            </a:lvl3pPr>
            <a:lvl4pPr lvl="3" rtl="0">
              <a:spcBef>
                <a:spcPts val="0"/>
              </a:spcBef>
              <a:buClr>
                <a:schemeClr val="dk2"/>
              </a:buClr>
              <a:buSzPct val="100000"/>
              <a:buFont typeface="Oswald"/>
              <a:buNone/>
              <a:defRPr sz="3000">
                <a:solidFill>
                  <a:schemeClr val="dk2"/>
                </a:solidFill>
                <a:latin typeface="Oswald"/>
                <a:ea typeface="Oswald"/>
                <a:cs typeface="Oswald"/>
                <a:sym typeface="Oswald"/>
              </a:defRPr>
            </a:lvl4pPr>
            <a:lvl5pPr lvl="4" rtl="0">
              <a:spcBef>
                <a:spcPts val="0"/>
              </a:spcBef>
              <a:buClr>
                <a:schemeClr val="dk2"/>
              </a:buClr>
              <a:buSzPct val="100000"/>
              <a:buFont typeface="Oswald"/>
              <a:buNone/>
              <a:defRPr sz="3000">
                <a:solidFill>
                  <a:schemeClr val="dk2"/>
                </a:solidFill>
                <a:latin typeface="Oswald"/>
                <a:ea typeface="Oswald"/>
                <a:cs typeface="Oswald"/>
                <a:sym typeface="Oswald"/>
              </a:defRPr>
            </a:lvl5pPr>
            <a:lvl6pPr lvl="5" rtl="0">
              <a:spcBef>
                <a:spcPts val="0"/>
              </a:spcBef>
              <a:buClr>
                <a:schemeClr val="dk2"/>
              </a:buClr>
              <a:buSzPct val="100000"/>
              <a:buFont typeface="Oswald"/>
              <a:buNone/>
              <a:defRPr sz="3000">
                <a:solidFill>
                  <a:schemeClr val="dk2"/>
                </a:solidFill>
                <a:latin typeface="Oswald"/>
                <a:ea typeface="Oswald"/>
                <a:cs typeface="Oswald"/>
                <a:sym typeface="Oswald"/>
              </a:defRPr>
            </a:lvl6pPr>
            <a:lvl7pPr lvl="6" rtl="0">
              <a:spcBef>
                <a:spcPts val="0"/>
              </a:spcBef>
              <a:buClr>
                <a:schemeClr val="dk2"/>
              </a:buClr>
              <a:buSzPct val="100000"/>
              <a:buFont typeface="Oswald"/>
              <a:buNone/>
              <a:defRPr sz="3000">
                <a:solidFill>
                  <a:schemeClr val="dk2"/>
                </a:solidFill>
                <a:latin typeface="Oswald"/>
                <a:ea typeface="Oswald"/>
                <a:cs typeface="Oswald"/>
                <a:sym typeface="Oswald"/>
              </a:defRPr>
            </a:lvl7pPr>
            <a:lvl8pPr lvl="7" rtl="0">
              <a:spcBef>
                <a:spcPts val="0"/>
              </a:spcBef>
              <a:buClr>
                <a:schemeClr val="dk2"/>
              </a:buClr>
              <a:buSzPct val="100000"/>
              <a:buFont typeface="Oswald"/>
              <a:buNone/>
              <a:defRPr sz="3000">
                <a:solidFill>
                  <a:schemeClr val="dk2"/>
                </a:solidFill>
                <a:latin typeface="Oswald"/>
                <a:ea typeface="Oswald"/>
                <a:cs typeface="Oswald"/>
                <a:sym typeface="Oswald"/>
              </a:defRPr>
            </a:lvl8pPr>
            <a:lvl9pPr lvl="8" rtl="0">
              <a:spcBef>
                <a:spcPts val="0"/>
              </a:spcBef>
              <a:buClr>
                <a:schemeClr val="dk2"/>
              </a:buClr>
              <a:buSzPct val="100000"/>
              <a:buFont typeface="Oswald"/>
              <a:buNone/>
              <a:defRPr sz="3000">
                <a:solidFill>
                  <a:schemeClr val="dk2"/>
                </a:solidFill>
                <a:latin typeface="Oswald"/>
                <a:ea typeface="Oswald"/>
                <a:cs typeface="Oswald"/>
                <a:sym typeface="Oswald"/>
              </a:defRPr>
            </a:lvl9pPr>
          </a:lstStyle>
          <a:p/>
        </p:txBody>
      </p:sp>
      <p:sp>
        <p:nvSpPr>
          <p:cNvPr id="57" name="Shape 57"/>
          <p:cNvSpPr txBox="1"/>
          <p:nvPr>
            <p:ph idx="1" type="body"/>
          </p:nvPr>
        </p:nvSpPr>
        <p:spPr>
          <a:xfrm>
            <a:off x="311700" y="1234075"/>
            <a:ext cx="8520600" cy="3334800"/>
          </a:xfrm>
          <a:prstGeom prst="rect">
            <a:avLst/>
          </a:prstGeom>
          <a:noFill/>
          <a:ln>
            <a:noFill/>
          </a:ln>
        </p:spPr>
        <p:txBody>
          <a:bodyPr anchorCtr="0" anchor="t" bIns="91425" lIns="91425" rIns="91425" tIns="91425"/>
          <a:lstStyle>
            <a:lvl1pPr lvl="0" rtl="0">
              <a:lnSpc>
                <a:spcPct val="115000"/>
              </a:lnSpc>
              <a:spcBef>
                <a:spcPts val="0"/>
              </a:spcBef>
              <a:spcAft>
                <a:spcPts val="1600"/>
              </a:spcAft>
              <a:buClr>
                <a:schemeClr val="dk2"/>
              </a:buClr>
              <a:buSzPct val="100000"/>
              <a:buFont typeface="Playfair Display"/>
              <a:defRPr sz="1800">
                <a:solidFill>
                  <a:schemeClr val="dk2"/>
                </a:solidFill>
                <a:latin typeface="Playfair Display"/>
                <a:ea typeface="Playfair Display"/>
                <a:cs typeface="Playfair Display"/>
                <a:sym typeface="Playfair Display"/>
              </a:defRPr>
            </a:lvl1pPr>
            <a:lvl2pPr lvl="1" rtl="0">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2pPr>
            <a:lvl3pPr lvl="2" rtl="0">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3pPr>
            <a:lvl4pPr lvl="3" rtl="0">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4pPr>
            <a:lvl5pPr lvl="4" rtl="0">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5pPr>
            <a:lvl6pPr lvl="5" rtl="0">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6pPr>
            <a:lvl7pPr lvl="6" rtl="0">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7pPr>
            <a:lvl8pPr lvl="7" rtl="0">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8pPr>
            <a:lvl9pPr lvl="8" rtl="0">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9pPr>
          </a:lstStyle>
          <a:p/>
        </p:txBody>
      </p:sp>
      <p:sp>
        <p:nvSpPr>
          <p:cNvPr id="58" name="Shape 58"/>
          <p:cNvSpPr txBox="1"/>
          <p:nvPr>
            <p:ph idx="12" type="sldNum"/>
          </p:nvPr>
        </p:nvSpPr>
        <p:spPr>
          <a:xfrm>
            <a:off x="8497999" y="4688758"/>
            <a:ext cx="548700" cy="3936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 sz="1000">
                <a:solidFill>
                  <a:schemeClr val="dk2"/>
                </a:solidFill>
                <a:latin typeface="Playfair Display"/>
                <a:ea typeface="Playfair Display"/>
                <a:cs typeface="Playfair Display"/>
                <a:sym typeface="Playfair Display"/>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1.png"/><Relationship Id="rId4" Type="http://schemas.openxmlformats.org/officeDocument/2006/relationships/image" Target="../media/image0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youtube.com/watch?v=goOa3DGezUA&amp;t=4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4.png"/><Relationship Id="rId4" Type="http://schemas.openxmlformats.org/officeDocument/2006/relationships/image" Target="../media/image05.png"/><Relationship Id="rId5" Type="http://schemas.openxmlformats.org/officeDocument/2006/relationships/image" Target="../media/image06.png"/><Relationship Id="rId6" Type="http://schemas.openxmlformats.org/officeDocument/2006/relationships/image" Target="../media/image0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ctrTitle"/>
          </p:nvPr>
        </p:nvSpPr>
        <p:spPr>
          <a:xfrm>
            <a:off x="671257" y="990800"/>
            <a:ext cx="7801500" cy="1730100"/>
          </a:xfrm>
          <a:prstGeom prst="rect">
            <a:avLst/>
          </a:prstGeom>
        </p:spPr>
        <p:txBody>
          <a:bodyPr anchorCtr="0" anchor="b" bIns="91425" lIns="91425" rIns="91425" tIns="91425">
            <a:noAutofit/>
          </a:bodyPr>
          <a:lstStyle/>
          <a:p>
            <a:pPr lvl="0">
              <a:spcBef>
                <a:spcPts val="0"/>
              </a:spcBef>
              <a:buNone/>
            </a:pPr>
            <a:r>
              <a:rPr lang="en"/>
              <a:t>Data Compression</a:t>
            </a:r>
          </a:p>
        </p:txBody>
      </p:sp>
      <p:sp>
        <p:nvSpPr>
          <p:cNvPr id="109" name="Shape 109"/>
          <p:cNvSpPr txBox="1"/>
          <p:nvPr>
            <p:ph idx="1" type="subTitle"/>
          </p:nvPr>
        </p:nvSpPr>
        <p:spPr>
          <a:xfrm>
            <a:off x="671250" y="3174875"/>
            <a:ext cx="7801500" cy="792600"/>
          </a:xfrm>
          <a:prstGeom prst="rect">
            <a:avLst/>
          </a:prstGeom>
        </p:spPr>
        <p:txBody>
          <a:bodyPr anchorCtr="0" anchor="t" bIns="91425" lIns="91425" rIns="91425" tIns="91425">
            <a:noAutofit/>
          </a:bodyPr>
          <a:lstStyle/>
          <a:p>
            <a:pPr lvl="0">
              <a:spcBef>
                <a:spcPts val="0"/>
              </a:spcBef>
              <a:buNone/>
            </a:pPr>
            <a:r>
              <a:rPr lang="en"/>
              <a:t>Joe Bustamante &amp; Andrew Rot</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JPEG - Encoding</a:t>
            </a:r>
          </a:p>
        </p:txBody>
      </p:sp>
      <p:sp>
        <p:nvSpPr>
          <p:cNvPr id="169" name="Shape 169"/>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har char="-"/>
            </a:pPr>
            <a:r>
              <a:rPr lang="en"/>
              <a:t>This encodes the image components by arranging them diagonally and then using something called Run Length Encoding (RLE)</a:t>
            </a:r>
          </a:p>
          <a:p>
            <a:pPr lvl="0" rtl="0">
              <a:spcBef>
                <a:spcPts val="0"/>
              </a:spcBef>
              <a:buNone/>
            </a:pPr>
            <a:r>
              <a:t/>
            </a:r>
            <a:endParaRPr/>
          </a:p>
          <a:p>
            <a:pPr indent="-228600" lvl="0" marL="457200" rtl="0">
              <a:spcBef>
                <a:spcPts val="0"/>
              </a:spcBef>
              <a:buChar char="-"/>
            </a:pPr>
            <a:r>
              <a:rPr lang="en"/>
              <a:t>RLE has to do with grouping similar frequencies together, adding zeroes to denote length coding, and then using huffman encoding to compress those zeroes a lot more. It also has to do with factoring coefficients</a:t>
            </a:r>
          </a:p>
          <a:p>
            <a:pPr lvl="0" rtl="0">
              <a:spcBef>
                <a:spcPts val="0"/>
              </a:spcBef>
              <a:buNone/>
            </a:pPr>
            <a:r>
              <a:t/>
            </a:r>
            <a:endParaRPr/>
          </a:p>
          <a:p>
            <a:pPr indent="-228600" lvl="0" marL="457200" rtl="0">
              <a:spcBef>
                <a:spcPts val="0"/>
              </a:spcBef>
              <a:buChar char="-"/>
            </a:pPr>
            <a:r>
              <a:rPr lang="en"/>
              <a:t>This technique adds about 70% compression to the image!</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x="0" y="0"/>
          <a:ext cx="0" cy="0"/>
          <a:chOff x="0" y="0"/>
          <a:chExt cx="0" cy="0"/>
        </a:xfrm>
      </p:grpSpPr>
      <p:sp>
        <p:nvSpPr>
          <p:cNvPr id="174" name="Shape 17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JPEG - A Final Comparison</a:t>
            </a:r>
          </a:p>
        </p:txBody>
      </p:sp>
      <p:sp>
        <p:nvSpPr>
          <p:cNvPr id="175" name="Shape 17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t/>
            </a:r>
            <a:endParaRPr/>
          </a:p>
          <a:p>
            <a:pPr lvl="0">
              <a:spcBef>
                <a:spcPts val="0"/>
              </a:spcBef>
              <a:buNone/>
            </a:pPr>
            <a:r>
              <a:rPr lang="en"/>
              <a:t>The images are hardly differentiable, but the one on the right is over 75% smaller!</a:t>
            </a:r>
          </a:p>
        </p:txBody>
      </p:sp>
      <p:pic>
        <p:nvPicPr>
          <p:cNvPr id="176" name="Shape 176"/>
          <p:cNvPicPr preferRelativeResize="0"/>
          <p:nvPr/>
        </p:nvPicPr>
        <p:blipFill>
          <a:blip r:embed="rId3">
            <a:alphaModFix/>
          </a:blip>
          <a:stretch>
            <a:fillRect/>
          </a:stretch>
        </p:blipFill>
        <p:spPr>
          <a:xfrm>
            <a:off x="63325" y="1343774"/>
            <a:ext cx="4197675" cy="2795000"/>
          </a:xfrm>
          <a:prstGeom prst="rect">
            <a:avLst/>
          </a:prstGeom>
          <a:noFill/>
          <a:ln>
            <a:noFill/>
          </a:ln>
        </p:spPr>
      </p:pic>
      <p:pic>
        <p:nvPicPr>
          <p:cNvPr id="177" name="Shape 177"/>
          <p:cNvPicPr preferRelativeResize="0"/>
          <p:nvPr/>
        </p:nvPicPr>
        <p:blipFill>
          <a:blip r:embed="rId4">
            <a:alphaModFix/>
          </a:blip>
          <a:stretch>
            <a:fillRect/>
          </a:stretch>
        </p:blipFill>
        <p:spPr>
          <a:xfrm>
            <a:off x="4861348" y="1343774"/>
            <a:ext cx="4197701" cy="2795000"/>
          </a:xfrm>
          <a:prstGeom prst="rect">
            <a:avLst/>
          </a:prstGeom>
          <a:noFill/>
          <a:ln>
            <a:noFill/>
          </a:ln>
        </p:spPr>
      </p:pic>
      <p:sp>
        <p:nvSpPr>
          <p:cNvPr id="178" name="Shape 178"/>
          <p:cNvSpPr/>
          <p:nvPr/>
        </p:nvSpPr>
        <p:spPr>
          <a:xfrm>
            <a:off x="4300176" y="2459725"/>
            <a:ext cx="522000" cy="4056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sp>
        <p:nvSpPr>
          <p:cNvPr id="183" name="Shape 18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Lossless Compression &amp; Huffman Encoding</a:t>
            </a:r>
          </a:p>
        </p:txBody>
      </p:sp>
      <p:sp>
        <p:nvSpPr>
          <p:cNvPr id="184" name="Shape 184"/>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har char="-"/>
            </a:pPr>
            <a:r>
              <a:rPr lang="en"/>
              <a:t>Now, what if we had a way to not just encode single characters, but entire patterns and strings?</a:t>
            </a:r>
          </a:p>
          <a:p>
            <a:pPr lvl="0" rtl="0">
              <a:spcBef>
                <a:spcPts val="0"/>
              </a:spcBef>
              <a:buNone/>
            </a:pPr>
            <a:r>
              <a:t/>
            </a:r>
            <a:endParaRPr/>
          </a:p>
          <a:p>
            <a:pPr indent="-228600" lvl="0" marL="457200" rtl="0">
              <a:spcBef>
                <a:spcPts val="0"/>
              </a:spcBef>
              <a:buChar char="-"/>
            </a:pPr>
            <a:r>
              <a:rPr lang="en"/>
              <a:t>This could potentially result in much smaller or more compressed file sizes than what we were able to achieve before with simple Huffman Encoding.</a:t>
            </a:r>
          </a:p>
          <a:p>
            <a:pPr lvl="0" rtl="0">
              <a:spcBef>
                <a:spcPts val="0"/>
              </a:spcBef>
              <a:buNone/>
            </a:pPr>
            <a:r>
              <a:rPr lang="en"/>
              <a:t> </a:t>
            </a:r>
          </a:p>
          <a:p>
            <a:pPr indent="-228600" lvl="0" marL="457200" rtl="0">
              <a:spcBef>
                <a:spcPts val="0"/>
              </a:spcBef>
              <a:buChar char="-"/>
            </a:pPr>
            <a:r>
              <a:rPr lang="en"/>
              <a:t>This idea is the topic of the Lempel-Ziv Paper in 1977, which resulted in the LZ77 algorithm.</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LZ77</a:t>
            </a:r>
          </a:p>
        </p:txBody>
      </p:sp>
      <p:sp>
        <p:nvSpPr>
          <p:cNvPr id="190" name="Shape 190"/>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First, let’s watch a short video to get a good idea on how the algorithm actually works:</a:t>
            </a:r>
          </a:p>
          <a:p>
            <a:pPr lvl="0">
              <a:spcBef>
                <a:spcPts val="0"/>
              </a:spcBef>
              <a:buNone/>
            </a:pPr>
            <a:r>
              <a:t/>
            </a:r>
            <a:endParaRPr/>
          </a:p>
          <a:p>
            <a:pPr indent="457200" lvl="0" rtl="0">
              <a:spcBef>
                <a:spcPts val="0"/>
              </a:spcBef>
              <a:spcAft>
                <a:spcPts val="0"/>
              </a:spcAft>
              <a:buNone/>
            </a:pPr>
            <a:r>
              <a:rPr lang="en" u="sng">
                <a:solidFill>
                  <a:srgbClr val="FFFFFF"/>
                </a:solidFill>
                <a:latin typeface="Arial"/>
                <a:ea typeface="Arial"/>
                <a:cs typeface="Arial"/>
                <a:sym typeface="Arial"/>
                <a:hlinkClick r:id="rId3"/>
              </a:rPr>
              <a:t>https://www.youtube.com/watch?v=goOa3DGezUA&amp;t=4s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LZ77</a:t>
            </a:r>
          </a:p>
        </p:txBody>
      </p:sp>
      <p:sp>
        <p:nvSpPr>
          <p:cNvPr id="196" name="Shape 196"/>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har char="-"/>
            </a:pPr>
            <a:r>
              <a:rPr lang="en"/>
              <a:t>LZ77 is an adaptive-dictionary encoding method, which means it keeps track of a dictionary as it goes which adjusts depending on where or what characters are currently being looked at.</a:t>
            </a:r>
          </a:p>
          <a:p>
            <a:pPr lvl="0" rtl="0">
              <a:spcBef>
                <a:spcPts val="0"/>
              </a:spcBef>
              <a:buNone/>
            </a:pPr>
            <a:r>
              <a:rPr lang="en"/>
              <a:t> </a:t>
            </a:r>
          </a:p>
          <a:p>
            <a:pPr indent="-228600" lvl="0" marL="457200" rtl="0">
              <a:spcBef>
                <a:spcPts val="0"/>
              </a:spcBef>
              <a:buChar char="-"/>
            </a:pPr>
            <a:r>
              <a:rPr lang="en"/>
              <a:t>The advantage of this is that no dictionary needs to be included with the compressed file - the </a:t>
            </a:r>
            <a:r>
              <a:rPr lang="en"/>
              <a:t>decompressor</a:t>
            </a:r>
            <a:r>
              <a:rPr lang="en"/>
              <a:t> can figure it out as it goes.</a:t>
            </a:r>
          </a:p>
          <a:p>
            <a:pPr lvl="0" rtl="0">
              <a:spcBef>
                <a:spcPts val="0"/>
              </a:spcBef>
              <a:buNone/>
            </a:pPr>
            <a:r>
              <a:t/>
            </a:r>
            <a:endParaRPr/>
          </a:p>
          <a:p>
            <a:pPr indent="-228600" lvl="0" marL="457200" rtl="0">
              <a:spcBef>
                <a:spcPts val="0"/>
              </a:spcBef>
              <a:buChar char="-"/>
            </a:pPr>
            <a:r>
              <a:rPr lang="en"/>
              <a:t>LZ77 is one of the better compression algorithms, at the cost of speed.</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sp>
        <p:nvSpPr>
          <p:cNvPr id="201" name="Shape 20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LZ77</a:t>
            </a:r>
          </a:p>
        </p:txBody>
      </p:sp>
      <p:sp>
        <p:nvSpPr>
          <p:cNvPr id="202" name="Shape 202"/>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har char="-"/>
            </a:pPr>
            <a:r>
              <a:rPr lang="en"/>
              <a:t>The algorithm works by maintaining a sliding window of a certain amount of characters. This sliding window is further broken up into a search buffer and a lookahead buffer.</a:t>
            </a:r>
          </a:p>
          <a:p>
            <a:pPr lvl="0" rtl="0">
              <a:spcBef>
                <a:spcPts val="0"/>
              </a:spcBef>
              <a:buNone/>
            </a:pPr>
            <a:r>
              <a:rPr lang="en"/>
              <a:t> </a:t>
            </a:r>
          </a:p>
          <a:p>
            <a:pPr indent="-228600" lvl="0" marL="457200" rtl="0">
              <a:spcBef>
                <a:spcPts val="0"/>
              </a:spcBef>
              <a:buChar char="-"/>
            </a:pPr>
            <a:r>
              <a:rPr lang="en"/>
              <a:t>The search buffer keeps track of previously encoded data. The lookahead buffer keeps track of the data that has yet to be encoded.</a:t>
            </a:r>
          </a:p>
          <a:p>
            <a:pPr indent="-228600" lvl="0" marL="457200" rtl="0">
              <a:spcBef>
                <a:spcPts val="0"/>
              </a:spcBef>
              <a:buChar char="-"/>
            </a:pPr>
            <a:r>
              <a:rPr lang="en"/>
              <a:t>The algorithm works by taking the entire lookahead buffer and then finding the largest string match between that and the search buffer. (matches must be of at least length 2)</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sp>
        <p:nvSpPr>
          <p:cNvPr id="207" name="Shape 207"/>
          <p:cNvSpPr txBox="1"/>
          <p:nvPr>
            <p:ph type="title"/>
          </p:nvPr>
        </p:nvSpPr>
        <p:spPr>
          <a:xfrm>
            <a:off x="103200" y="112925"/>
            <a:ext cx="3974400" cy="572700"/>
          </a:xfrm>
          <a:prstGeom prst="rect">
            <a:avLst/>
          </a:prstGeom>
        </p:spPr>
        <p:txBody>
          <a:bodyPr anchorCtr="0" anchor="t" bIns="91425" lIns="91425" rIns="91425" tIns="91425">
            <a:noAutofit/>
          </a:bodyPr>
          <a:lstStyle/>
          <a:p>
            <a:pPr lvl="0">
              <a:spcBef>
                <a:spcPts val="0"/>
              </a:spcBef>
              <a:buNone/>
            </a:pPr>
            <a:r>
              <a:rPr lang="en"/>
              <a:t>LZ77 - An Example</a:t>
            </a:r>
          </a:p>
        </p:txBody>
      </p:sp>
      <p:sp>
        <p:nvSpPr>
          <p:cNvPr id="208" name="Shape 208"/>
          <p:cNvSpPr txBox="1"/>
          <p:nvPr>
            <p:ph idx="1" type="body"/>
          </p:nvPr>
        </p:nvSpPr>
        <p:spPr>
          <a:xfrm>
            <a:off x="103200" y="3931000"/>
            <a:ext cx="8572500" cy="1112100"/>
          </a:xfrm>
          <a:prstGeom prst="rect">
            <a:avLst/>
          </a:prstGeom>
        </p:spPr>
        <p:txBody>
          <a:bodyPr anchorCtr="0" anchor="t" bIns="91425" lIns="91425" rIns="91425" tIns="91425">
            <a:noAutofit/>
          </a:bodyPr>
          <a:lstStyle/>
          <a:p>
            <a:pPr lvl="0">
              <a:spcBef>
                <a:spcPts val="0"/>
              </a:spcBef>
              <a:buNone/>
            </a:pPr>
            <a:r>
              <a:rPr lang="en" sz="1400"/>
              <a:t>Final outputted string: (0 0 a) (0 0 b) (2 2 c) (0 3 a) (0 2 a) (2 3 a)   </a:t>
            </a:r>
          </a:p>
          <a:p>
            <a:pPr lvl="0" rtl="0">
              <a:spcBef>
                <a:spcPts val="0"/>
              </a:spcBef>
              <a:buNone/>
            </a:pPr>
            <a:r>
              <a:rPr lang="en" sz="1400"/>
              <a:t>- Assume each reference is 2 bytes - 1 for location and one for next character. We went from 16 characters to 12!</a:t>
            </a:r>
          </a:p>
          <a:p>
            <a:pPr lvl="0">
              <a:spcBef>
                <a:spcPts val="0"/>
              </a:spcBef>
              <a:buNone/>
            </a:pPr>
            <a:r>
              <a:t/>
            </a:r>
            <a:endParaRPr/>
          </a:p>
        </p:txBody>
      </p:sp>
      <p:graphicFrame>
        <p:nvGraphicFramePr>
          <p:cNvPr id="209" name="Shape 209"/>
          <p:cNvGraphicFramePr/>
          <p:nvPr/>
        </p:nvGraphicFramePr>
        <p:xfrm>
          <a:off x="361687" y="1060590"/>
          <a:ext cx="3000000" cy="3000000"/>
        </p:xfrm>
        <a:graphic>
          <a:graphicData uri="http://schemas.openxmlformats.org/drawingml/2006/table">
            <a:tbl>
              <a:tblPr>
                <a:noFill/>
                <a:tableStyleId>{8312B46F-521C-486A-B3EA-9C50C9F44609}</a:tableStyleId>
              </a:tblPr>
              <a:tblGrid>
                <a:gridCol w="1684125"/>
                <a:gridCol w="1684125"/>
                <a:gridCol w="1684125"/>
                <a:gridCol w="1684125"/>
                <a:gridCol w="1684125"/>
              </a:tblGrid>
              <a:tr h="233275">
                <a:tc>
                  <a:txBody>
                    <a:bodyPr>
                      <a:noAutofit/>
                    </a:bodyPr>
                    <a:lstStyle/>
                    <a:p>
                      <a:pPr lvl="0">
                        <a:spcBef>
                          <a:spcPts val="0"/>
                        </a:spcBef>
                        <a:buNone/>
                      </a:pPr>
                      <a:r>
                        <a:rPr b="1" lang="en" u="sng">
                          <a:solidFill>
                            <a:srgbClr val="FFFFFF"/>
                          </a:solidFill>
                        </a:rPr>
                        <a:t>DONE</a:t>
                      </a:r>
                    </a:p>
                  </a:txBody>
                  <a:tcPr marT="91425" marB="91425" marR="91425" marL="91425"/>
                </a:tc>
                <a:tc>
                  <a:txBody>
                    <a:bodyPr>
                      <a:noAutofit/>
                    </a:bodyPr>
                    <a:lstStyle/>
                    <a:p>
                      <a:pPr lvl="0">
                        <a:spcBef>
                          <a:spcPts val="0"/>
                        </a:spcBef>
                        <a:buNone/>
                      </a:pPr>
                      <a:r>
                        <a:rPr b="1" lang="en" u="sng">
                          <a:solidFill>
                            <a:srgbClr val="FFFFFF"/>
                          </a:solidFill>
                        </a:rPr>
                        <a:t>SEARCH</a:t>
                      </a:r>
                    </a:p>
                  </a:txBody>
                  <a:tcPr marT="91425" marB="91425" marR="91425" marL="91425"/>
                </a:tc>
                <a:tc>
                  <a:txBody>
                    <a:bodyPr>
                      <a:noAutofit/>
                    </a:bodyPr>
                    <a:lstStyle/>
                    <a:p>
                      <a:pPr lvl="0">
                        <a:spcBef>
                          <a:spcPts val="0"/>
                        </a:spcBef>
                        <a:buNone/>
                      </a:pPr>
                      <a:r>
                        <a:rPr b="1" lang="en" u="sng">
                          <a:solidFill>
                            <a:srgbClr val="FFFFFF"/>
                          </a:solidFill>
                        </a:rPr>
                        <a:t>LOOKAHEAD</a:t>
                      </a:r>
                    </a:p>
                  </a:txBody>
                  <a:tcPr marT="91425" marB="91425" marR="91425" marL="91425"/>
                </a:tc>
                <a:tc>
                  <a:txBody>
                    <a:bodyPr>
                      <a:noAutofit/>
                    </a:bodyPr>
                    <a:lstStyle/>
                    <a:p>
                      <a:pPr lvl="0">
                        <a:spcBef>
                          <a:spcPts val="0"/>
                        </a:spcBef>
                        <a:buNone/>
                      </a:pPr>
                      <a:r>
                        <a:rPr b="1" lang="en" u="sng">
                          <a:solidFill>
                            <a:srgbClr val="FFFFFF"/>
                          </a:solidFill>
                        </a:rPr>
                        <a:t>STRING</a:t>
                      </a:r>
                    </a:p>
                  </a:txBody>
                  <a:tcPr marT="91425" marB="91425" marR="91425" marL="91425"/>
                </a:tc>
                <a:tc>
                  <a:txBody>
                    <a:bodyPr>
                      <a:noAutofit/>
                    </a:bodyPr>
                    <a:lstStyle/>
                    <a:p>
                      <a:pPr lvl="0">
                        <a:spcBef>
                          <a:spcPts val="0"/>
                        </a:spcBef>
                        <a:buNone/>
                      </a:pPr>
                      <a:r>
                        <a:rPr b="1" lang="en" u="sng">
                          <a:solidFill>
                            <a:srgbClr val="FFFFFF"/>
                          </a:solidFill>
                        </a:rPr>
                        <a:t>OUTPUT</a:t>
                      </a:r>
                    </a:p>
                  </a:txBody>
                  <a:tcPr marT="91425" marB="91425" marR="91425" marL="91425"/>
                </a:tc>
              </a:tr>
              <a:tr h="233275">
                <a:tc>
                  <a:txBody>
                    <a:bodyPr>
                      <a:noAutofit/>
                    </a:bodyPr>
                    <a:lstStyle/>
                    <a:p>
                      <a:pPr lvl="0">
                        <a:spcBef>
                          <a:spcPts val="0"/>
                        </a:spcBef>
                        <a:buNone/>
                      </a:pPr>
                      <a:r>
                        <a:rPr lang="en">
                          <a:solidFill>
                            <a:srgbClr val="FFFFFF"/>
                          </a:solidFill>
                        </a:rPr>
                        <a:t>-</a:t>
                      </a:r>
                    </a:p>
                  </a:txBody>
                  <a:tcPr marT="91425" marB="91425" marR="91425" marL="91425"/>
                </a:tc>
                <a:tc>
                  <a:txBody>
                    <a:bodyPr>
                      <a:noAutofit/>
                    </a:bodyPr>
                    <a:lstStyle/>
                    <a:p>
                      <a:pPr lvl="0">
                        <a:spcBef>
                          <a:spcPts val="0"/>
                        </a:spcBef>
                        <a:buNone/>
                      </a:pPr>
                      <a:r>
                        <a:rPr lang="en">
                          <a:solidFill>
                            <a:srgbClr val="FFFFFF"/>
                          </a:solidFill>
                        </a:rPr>
                        <a:t>-</a:t>
                      </a:r>
                    </a:p>
                  </a:txBody>
                  <a:tcPr marT="91425" marB="91425" marR="91425" marL="91425"/>
                </a:tc>
                <a:tc>
                  <a:txBody>
                    <a:bodyPr>
                      <a:noAutofit/>
                    </a:bodyPr>
                    <a:lstStyle/>
                    <a:p>
                      <a:pPr lvl="0">
                        <a:spcBef>
                          <a:spcPts val="0"/>
                        </a:spcBef>
                        <a:buNone/>
                      </a:pPr>
                      <a:r>
                        <a:rPr lang="en">
                          <a:solidFill>
                            <a:srgbClr val="FFFFFF"/>
                          </a:solidFill>
                        </a:rPr>
                        <a:t>abab</a:t>
                      </a:r>
                    </a:p>
                  </a:txBody>
                  <a:tcPr marT="91425" marB="91425" marR="91425" marL="91425"/>
                </a:tc>
                <a:tc>
                  <a:txBody>
                    <a:bodyPr>
                      <a:noAutofit/>
                    </a:bodyPr>
                    <a:lstStyle/>
                    <a:p>
                      <a:pPr lvl="0" rtl="0">
                        <a:spcBef>
                          <a:spcPts val="0"/>
                        </a:spcBef>
                        <a:buNone/>
                      </a:pPr>
                      <a:r>
                        <a:rPr lang="en">
                          <a:solidFill>
                            <a:srgbClr val="FFFFFF"/>
                          </a:solidFill>
                        </a:rPr>
                        <a:t>cbababaaaaaa</a:t>
                      </a:r>
                    </a:p>
                  </a:txBody>
                  <a:tcPr marT="91425" marB="91425" marR="91425" marL="91425"/>
                </a:tc>
                <a:tc>
                  <a:txBody>
                    <a:bodyPr>
                      <a:noAutofit/>
                    </a:bodyPr>
                    <a:lstStyle/>
                    <a:p>
                      <a:pPr lvl="0">
                        <a:spcBef>
                          <a:spcPts val="0"/>
                        </a:spcBef>
                        <a:buNone/>
                      </a:pPr>
                      <a:r>
                        <a:rPr lang="en">
                          <a:solidFill>
                            <a:srgbClr val="FFFFFF"/>
                          </a:solidFill>
                        </a:rPr>
                        <a:t>( 0 0 a)</a:t>
                      </a:r>
                    </a:p>
                  </a:txBody>
                  <a:tcPr marT="91425" marB="91425" marR="91425" marL="91425"/>
                </a:tc>
              </a:tr>
              <a:tr h="233275">
                <a:tc>
                  <a:txBody>
                    <a:bodyPr>
                      <a:noAutofit/>
                    </a:bodyPr>
                    <a:lstStyle/>
                    <a:p>
                      <a:pPr lvl="0">
                        <a:spcBef>
                          <a:spcPts val="0"/>
                        </a:spcBef>
                        <a:buNone/>
                      </a:pPr>
                      <a:r>
                        <a:rPr lang="en">
                          <a:solidFill>
                            <a:srgbClr val="FFFFFF"/>
                          </a:solidFill>
                        </a:rPr>
                        <a:t>-</a:t>
                      </a:r>
                    </a:p>
                  </a:txBody>
                  <a:tcPr marT="91425" marB="91425" marR="91425" marL="91425"/>
                </a:tc>
                <a:tc>
                  <a:txBody>
                    <a:bodyPr>
                      <a:noAutofit/>
                    </a:bodyPr>
                    <a:lstStyle/>
                    <a:p>
                      <a:pPr lvl="0">
                        <a:spcBef>
                          <a:spcPts val="0"/>
                        </a:spcBef>
                        <a:buNone/>
                      </a:pPr>
                      <a:r>
                        <a:rPr lang="en">
                          <a:solidFill>
                            <a:srgbClr val="FFFFFF"/>
                          </a:solidFill>
                        </a:rPr>
                        <a:t>a</a:t>
                      </a:r>
                    </a:p>
                  </a:txBody>
                  <a:tcPr marT="91425" marB="91425" marR="91425" marL="91425"/>
                </a:tc>
                <a:tc>
                  <a:txBody>
                    <a:bodyPr>
                      <a:noAutofit/>
                    </a:bodyPr>
                    <a:lstStyle/>
                    <a:p>
                      <a:pPr lvl="0">
                        <a:spcBef>
                          <a:spcPts val="0"/>
                        </a:spcBef>
                        <a:buNone/>
                      </a:pPr>
                      <a:r>
                        <a:rPr lang="en">
                          <a:solidFill>
                            <a:srgbClr val="FFFFFF"/>
                          </a:solidFill>
                        </a:rPr>
                        <a:t>babc</a:t>
                      </a:r>
                    </a:p>
                  </a:txBody>
                  <a:tcPr marT="91425" marB="91425" marR="91425" marL="91425"/>
                </a:tc>
                <a:tc>
                  <a:txBody>
                    <a:bodyPr>
                      <a:noAutofit/>
                    </a:bodyPr>
                    <a:lstStyle/>
                    <a:p>
                      <a:pPr lvl="0">
                        <a:spcBef>
                          <a:spcPts val="0"/>
                        </a:spcBef>
                        <a:buNone/>
                      </a:pPr>
                      <a:r>
                        <a:rPr lang="en">
                          <a:solidFill>
                            <a:srgbClr val="FFFFFF"/>
                          </a:solidFill>
                        </a:rPr>
                        <a:t>bababaaaaaa</a:t>
                      </a:r>
                    </a:p>
                  </a:txBody>
                  <a:tcPr marT="91425" marB="91425" marR="91425" marL="91425"/>
                </a:tc>
                <a:tc>
                  <a:txBody>
                    <a:bodyPr>
                      <a:noAutofit/>
                    </a:bodyPr>
                    <a:lstStyle/>
                    <a:p>
                      <a:pPr lvl="0">
                        <a:spcBef>
                          <a:spcPts val="0"/>
                        </a:spcBef>
                        <a:buNone/>
                      </a:pPr>
                      <a:r>
                        <a:rPr lang="en">
                          <a:solidFill>
                            <a:srgbClr val="FFFFFF"/>
                          </a:solidFill>
                        </a:rPr>
                        <a:t>(0 0 b)</a:t>
                      </a:r>
                    </a:p>
                  </a:txBody>
                  <a:tcPr marT="91425" marB="91425" marR="91425" marL="91425"/>
                </a:tc>
              </a:tr>
              <a:tr h="233275">
                <a:tc>
                  <a:txBody>
                    <a:bodyPr>
                      <a:noAutofit/>
                    </a:bodyPr>
                    <a:lstStyle/>
                    <a:p>
                      <a:pPr lvl="0">
                        <a:spcBef>
                          <a:spcPts val="0"/>
                        </a:spcBef>
                        <a:buNone/>
                      </a:pPr>
                      <a:r>
                        <a:rPr lang="en">
                          <a:solidFill>
                            <a:srgbClr val="FFFFFF"/>
                          </a:solidFill>
                        </a:rPr>
                        <a:t>-</a:t>
                      </a:r>
                    </a:p>
                  </a:txBody>
                  <a:tcPr marT="91425" marB="91425" marR="91425" marL="91425"/>
                </a:tc>
                <a:tc>
                  <a:txBody>
                    <a:bodyPr>
                      <a:noAutofit/>
                    </a:bodyPr>
                    <a:lstStyle/>
                    <a:p>
                      <a:pPr lvl="0">
                        <a:spcBef>
                          <a:spcPts val="0"/>
                        </a:spcBef>
                        <a:buNone/>
                      </a:pPr>
                      <a:r>
                        <a:rPr lang="en">
                          <a:solidFill>
                            <a:srgbClr val="FFFFFF"/>
                          </a:solidFill>
                        </a:rPr>
                        <a:t>ab</a:t>
                      </a:r>
                    </a:p>
                  </a:txBody>
                  <a:tcPr marT="91425" marB="91425" marR="91425" marL="91425"/>
                </a:tc>
                <a:tc>
                  <a:txBody>
                    <a:bodyPr>
                      <a:noAutofit/>
                    </a:bodyPr>
                    <a:lstStyle/>
                    <a:p>
                      <a:pPr lvl="0">
                        <a:spcBef>
                          <a:spcPts val="0"/>
                        </a:spcBef>
                        <a:buNone/>
                      </a:pPr>
                      <a:r>
                        <a:rPr lang="en">
                          <a:solidFill>
                            <a:srgbClr val="FFFFFF"/>
                          </a:solidFill>
                        </a:rPr>
                        <a:t>abcb</a:t>
                      </a:r>
                    </a:p>
                  </a:txBody>
                  <a:tcPr marT="91425" marB="91425" marR="91425" marL="91425"/>
                </a:tc>
                <a:tc>
                  <a:txBody>
                    <a:bodyPr>
                      <a:noAutofit/>
                    </a:bodyPr>
                    <a:lstStyle/>
                    <a:p>
                      <a:pPr lvl="0">
                        <a:spcBef>
                          <a:spcPts val="0"/>
                        </a:spcBef>
                        <a:buNone/>
                      </a:pPr>
                      <a:r>
                        <a:rPr lang="en">
                          <a:solidFill>
                            <a:srgbClr val="FFFFFF"/>
                          </a:solidFill>
                        </a:rPr>
                        <a:t>ababaaaaaa</a:t>
                      </a:r>
                    </a:p>
                  </a:txBody>
                  <a:tcPr marT="91425" marB="91425" marR="91425" marL="91425"/>
                </a:tc>
                <a:tc>
                  <a:txBody>
                    <a:bodyPr>
                      <a:noAutofit/>
                    </a:bodyPr>
                    <a:lstStyle/>
                    <a:p>
                      <a:pPr lvl="0">
                        <a:spcBef>
                          <a:spcPts val="0"/>
                        </a:spcBef>
                        <a:buNone/>
                      </a:pPr>
                      <a:r>
                        <a:rPr lang="en">
                          <a:solidFill>
                            <a:srgbClr val="FFFFFF"/>
                          </a:solidFill>
                        </a:rPr>
                        <a:t>(2 2 c)</a:t>
                      </a:r>
                    </a:p>
                  </a:txBody>
                  <a:tcPr marT="91425" marB="91425" marR="91425" marL="91425"/>
                </a:tc>
              </a:tr>
              <a:tr h="233275">
                <a:tc>
                  <a:txBody>
                    <a:bodyPr>
                      <a:noAutofit/>
                    </a:bodyPr>
                    <a:lstStyle/>
                    <a:p>
                      <a:pPr lvl="0">
                        <a:spcBef>
                          <a:spcPts val="0"/>
                        </a:spcBef>
                        <a:buNone/>
                      </a:pPr>
                      <a:r>
                        <a:rPr lang="en">
                          <a:solidFill>
                            <a:srgbClr val="FFFFFF"/>
                          </a:solidFill>
                        </a:rPr>
                        <a:t>a</a:t>
                      </a:r>
                    </a:p>
                  </a:txBody>
                  <a:tcPr marT="91425" marB="91425" marR="91425" marL="91425"/>
                </a:tc>
                <a:tc>
                  <a:txBody>
                    <a:bodyPr>
                      <a:noAutofit/>
                    </a:bodyPr>
                    <a:lstStyle/>
                    <a:p>
                      <a:pPr lvl="0">
                        <a:spcBef>
                          <a:spcPts val="0"/>
                        </a:spcBef>
                        <a:buNone/>
                      </a:pPr>
                      <a:r>
                        <a:rPr lang="en">
                          <a:solidFill>
                            <a:srgbClr val="FFFFFF"/>
                          </a:solidFill>
                        </a:rPr>
                        <a:t>babc</a:t>
                      </a:r>
                    </a:p>
                  </a:txBody>
                  <a:tcPr marT="91425" marB="91425" marR="91425" marL="91425"/>
                </a:tc>
                <a:tc>
                  <a:txBody>
                    <a:bodyPr>
                      <a:noAutofit/>
                    </a:bodyPr>
                    <a:lstStyle/>
                    <a:p>
                      <a:pPr lvl="0">
                        <a:spcBef>
                          <a:spcPts val="0"/>
                        </a:spcBef>
                        <a:buNone/>
                      </a:pPr>
                      <a:r>
                        <a:rPr lang="en">
                          <a:solidFill>
                            <a:srgbClr val="FFFFFF"/>
                          </a:solidFill>
                        </a:rPr>
                        <a:t>baba</a:t>
                      </a:r>
                    </a:p>
                  </a:txBody>
                  <a:tcPr marT="91425" marB="91425" marR="91425" marL="91425"/>
                </a:tc>
                <a:tc>
                  <a:txBody>
                    <a:bodyPr>
                      <a:noAutofit/>
                    </a:bodyPr>
                    <a:lstStyle/>
                    <a:p>
                      <a:pPr lvl="0">
                        <a:spcBef>
                          <a:spcPts val="0"/>
                        </a:spcBef>
                        <a:buNone/>
                      </a:pPr>
                      <a:r>
                        <a:rPr lang="en">
                          <a:solidFill>
                            <a:srgbClr val="FFFFFF"/>
                          </a:solidFill>
                        </a:rPr>
                        <a:t>baaaaaa</a:t>
                      </a:r>
                    </a:p>
                  </a:txBody>
                  <a:tcPr marT="91425" marB="91425" marR="91425" marL="91425"/>
                </a:tc>
                <a:tc>
                  <a:txBody>
                    <a:bodyPr>
                      <a:noAutofit/>
                    </a:bodyPr>
                    <a:lstStyle/>
                    <a:p>
                      <a:pPr lvl="0">
                        <a:spcBef>
                          <a:spcPts val="0"/>
                        </a:spcBef>
                        <a:buNone/>
                      </a:pPr>
                      <a:r>
                        <a:rPr lang="en">
                          <a:solidFill>
                            <a:srgbClr val="FFFFFF"/>
                          </a:solidFill>
                        </a:rPr>
                        <a:t>(0 3 a)</a:t>
                      </a:r>
                    </a:p>
                  </a:txBody>
                  <a:tcPr marT="91425" marB="91425" marR="91425" marL="91425"/>
                </a:tc>
              </a:tr>
              <a:tr h="233275">
                <a:tc>
                  <a:txBody>
                    <a:bodyPr>
                      <a:noAutofit/>
                    </a:bodyPr>
                    <a:lstStyle/>
                    <a:p>
                      <a:pPr lvl="0">
                        <a:spcBef>
                          <a:spcPts val="0"/>
                        </a:spcBef>
                        <a:buNone/>
                      </a:pPr>
                      <a:r>
                        <a:rPr lang="en">
                          <a:solidFill>
                            <a:srgbClr val="FFFFFF"/>
                          </a:solidFill>
                        </a:rPr>
                        <a:t>ababc</a:t>
                      </a:r>
                    </a:p>
                  </a:txBody>
                  <a:tcPr marT="91425" marB="91425" marR="91425" marL="91425"/>
                </a:tc>
                <a:tc>
                  <a:txBody>
                    <a:bodyPr>
                      <a:noAutofit/>
                    </a:bodyPr>
                    <a:lstStyle/>
                    <a:p>
                      <a:pPr lvl="0">
                        <a:spcBef>
                          <a:spcPts val="0"/>
                        </a:spcBef>
                        <a:buNone/>
                      </a:pPr>
                      <a:r>
                        <a:rPr lang="en">
                          <a:solidFill>
                            <a:srgbClr val="FFFFFF"/>
                          </a:solidFill>
                        </a:rPr>
                        <a:t>baba</a:t>
                      </a:r>
                    </a:p>
                  </a:txBody>
                  <a:tcPr marT="91425" marB="91425" marR="91425" marL="91425"/>
                </a:tc>
                <a:tc>
                  <a:txBody>
                    <a:bodyPr>
                      <a:noAutofit/>
                    </a:bodyPr>
                    <a:lstStyle/>
                    <a:p>
                      <a:pPr lvl="0">
                        <a:spcBef>
                          <a:spcPts val="0"/>
                        </a:spcBef>
                        <a:buNone/>
                      </a:pPr>
                      <a:r>
                        <a:rPr lang="en">
                          <a:solidFill>
                            <a:srgbClr val="FFFFFF"/>
                          </a:solidFill>
                        </a:rPr>
                        <a:t>baaa</a:t>
                      </a:r>
                    </a:p>
                  </a:txBody>
                  <a:tcPr marT="91425" marB="91425" marR="91425" marL="91425"/>
                </a:tc>
                <a:tc>
                  <a:txBody>
                    <a:bodyPr>
                      <a:noAutofit/>
                    </a:bodyPr>
                    <a:lstStyle/>
                    <a:p>
                      <a:pPr lvl="0">
                        <a:spcBef>
                          <a:spcPts val="0"/>
                        </a:spcBef>
                        <a:buNone/>
                      </a:pPr>
                      <a:r>
                        <a:rPr lang="en">
                          <a:solidFill>
                            <a:srgbClr val="FFFFFF"/>
                          </a:solidFill>
                        </a:rPr>
                        <a:t>aaa</a:t>
                      </a:r>
                    </a:p>
                  </a:txBody>
                  <a:tcPr marT="91425" marB="91425" marR="91425" marL="91425"/>
                </a:tc>
                <a:tc>
                  <a:txBody>
                    <a:bodyPr>
                      <a:noAutofit/>
                    </a:bodyPr>
                    <a:lstStyle/>
                    <a:p>
                      <a:pPr lvl="0">
                        <a:spcBef>
                          <a:spcPts val="0"/>
                        </a:spcBef>
                        <a:buNone/>
                      </a:pPr>
                      <a:r>
                        <a:rPr lang="en">
                          <a:solidFill>
                            <a:srgbClr val="FFFFFF"/>
                          </a:solidFill>
                        </a:rPr>
                        <a:t>(0 2 a)</a:t>
                      </a:r>
                    </a:p>
                  </a:txBody>
                  <a:tcPr marT="91425" marB="91425" marR="91425" marL="91425"/>
                </a:tc>
              </a:tr>
              <a:tr h="256275">
                <a:tc>
                  <a:txBody>
                    <a:bodyPr>
                      <a:noAutofit/>
                    </a:bodyPr>
                    <a:lstStyle/>
                    <a:p>
                      <a:pPr lvl="0">
                        <a:spcBef>
                          <a:spcPts val="0"/>
                        </a:spcBef>
                        <a:buNone/>
                      </a:pPr>
                      <a:r>
                        <a:rPr lang="en">
                          <a:solidFill>
                            <a:srgbClr val="FFFFFF"/>
                          </a:solidFill>
                        </a:rPr>
                        <a:t>ababcbab</a:t>
                      </a:r>
                    </a:p>
                  </a:txBody>
                  <a:tcPr marT="91425" marB="91425" marR="91425" marL="91425"/>
                </a:tc>
                <a:tc>
                  <a:txBody>
                    <a:bodyPr>
                      <a:noAutofit/>
                    </a:bodyPr>
                    <a:lstStyle/>
                    <a:p>
                      <a:pPr lvl="0">
                        <a:spcBef>
                          <a:spcPts val="0"/>
                        </a:spcBef>
                        <a:buNone/>
                      </a:pPr>
                      <a:r>
                        <a:rPr lang="en">
                          <a:solidFill>
                            <a:srgbClr val="FFFFFF"/>
                          </a:solidFill>
                        </a:rPr>
                        <a:t>abaa</a:t>
                      </a:r>
                    </a:p>
                  </a:txBody>
                  <a:tcPr marT="91425" marB="91425" marR="91425" marL="91425"/>
                </a:tc>
                <a:tc>
                  <a:txBody>
                    <a:bodyPr>
                      <a:noAutofit/>
                    </a:bodyPr>
                    <a:lstStyle/>
                    <a:p>
                      <a:pPr lvl="0">
                        <a:spcBef>
                          <a:spcPts val="0"/>
                        </a:spcBef>
                        <a:buNone/>
                      </a:pPr>
                      <a:r>
                        <a:rPr lang="en">
                          <a:solidFill>
                            <a:srgbClr val="FFFFFF"/>
                          </a:solidFill>
                        </a:rPr>
                        <a:t>aaaa</a:t>
                      </a:r>
                    </a:p>
                  </a:txBody>
                  <a:tcPr marT="91425" marB="91425" marR="91425" marL="91425"/>
                </a:tc>
                <a:tc>
                  <a:txBody>
                    <a:bodyPr>
                      <a:noAutofit/>
                    </a:bodyPr>
                    <a:lstStyle/>
                    <a:p>
                      <a:pPr lvl="0">
                        <a:spcBef>
                          <a:spcPts val="0"/>
                        </a:spcBef>
                        <a:buNone/>
                      </a:pPr>
                      <a:r>
                        <a:rPr lang="en">
                          <a:solidFill>
                            <a:srgbClr val="FFFFFF"/>
                          </a:solidFill>
                        </a:rPr>
                        <a:t>-</a:t>
                      </a:r>
                    </a:p>
                  </a:txBody>
                  <a:tcPr marT="91425" marB="91425" marR="91425" marL="91425"/>
                </a:tc>
                <a:tc>
                  <a:txBody>
                    <a:bodyPr>
                      <a:noAutofit/>
                    </a:bodyPr>
                    <a:lstStyle/>
                    <a:p>
                      <a:pPr lvl="0">
                        <a:spcBef>
                          <a:spcPts val="0"/>
                        </a:spcBef>
                        <a:buNone/>
                      </a:pPr>
                      <a:r>
                        <a:rPr lang="en">
                          <a:solidFill>
                            <a:srgbClr val="FFFFFF"/>
                          </a:solidFill>
                        </a:rPr>
                        <a:t>(2 3 a)</a:t>
                      </a:r>
                    </a:p>
                  </a:txBody>
                  <a:tcPr marT="91425" marB="91425" marR="91425" marL="91425"/>
                </a:tc>
              </a:tr>
            </a:tbl>
          </a:graphicData>
        </a:graphic>
      </p:graphicFrame>
      <p:sp>
        <p:nvSpPr>
          <p:cNvPr id="210" name="Shape 210"/>
          <p:cNvSpPr txBox="1"/>
          <p:nvPr>
            <p:ph idx="1" type="body"/>
          </p:nvPr>
        </p:nvSpPr>
        <p:spPr>
          <a:xfrm>
            <a:off x="3048525" y="245075"/>
            <a:ext cx="5908200" cy="540600"/>
          </a:xfrm>
          <a:prstGeom prst="rect">
            <a:avLst/>
          </a:prstGeom>
        </p:spPr>
        <p:txBody>
          <a:bodyPr anchorCtr="0" anchor="t" bIns="91425" lIns="91425" rIns="91425" tIns="91425">
            <a:noAutofit/>
          </a:bodyPr>
          <a:lstStyle/>
          <a:p>
            <a:pPr lvl="0" rtl="0">
              <a:spcBef>
                <a:spcPts val="0"/>
              </a:spcBef>
              <a:buNone/>
            </a:pPr>
            <a:r>
              <a:rPr lang="en" sz="1400"/>
              <a:t>Input string: “ababcbababaaaaaa”	-	Search size: 4, Lookahead size: 4</a:t>
            </a:r>
          </a:p>
          <a:p>
            <a:pPr lvl="0" rtl="0">
              <a:spcBef>
                <a:spcPts val="0"/>
              </a:spcBef>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x="0" y="0"/>
          <a:ext cx="0" cy="0"/>
          <a:chOff x="0" y="0"/>
          <a:chExt cx="0" cy="0"/>
        </a:xfrm>
      </p:grpSpPr>
      <p:sp>
        <p:nvSpPr>
          <p:cNvPr id="215" name="Shape 215"/>
          <p:cNvSpPr txBox="1"/>
          <p:nvPr>
            <p:ph type="title"/>
          </p:nvPr>
        </p:nvSpPr>
        <p:spPr>
          <a:xfrm>
            <a:off x="180400" y="148475"/>
            <a:ext cx="3557400" cy="682500"/>
          </a:xfrm>
          <a:prstGeom prst="rect">
            <a:avLst/>
          </a:prstGeom>
        </p:spPr>
        <p:txBody>
          <a:bodyPr anchorCtr="0" anchor="t" bIns="91425" lIns="91425" rIns="91425" tIns="91425">
            <a:noAutofit/>
          </a:bodyPr>
          <a:lstStyle/>
          <a:p>
            <a:pPr lvl="0">
              <a:spcBef>
                <a:spcPts val="0"/>
              </a:spcBef>
              <a:buNone/>
            </a:pPr>
            <a:r>
              <a:rPr lang="en"/>
              <a:t>LZ77 - Decompressing</a:t>
            </a:r>
          </a:p>
        </p:txBody>
      </p:sp>
      <p:sp>
        <p:nvSpPr>
          <p:cNvPr id="216" name="Shape 216"/>
          <p:cNvSpPr txBox="1"/>
          <p:nvPr>
            <p:ph idx="1" type="body"/>
          </p:nvPr>
        </p:nvSpPr>
        <p:spPr>
          <a:xfrm>
            <a:off x="5385700" y="258875"/>
            <a:ext cx="3472500" cy="461700"/>
          </a:xfrm>
          <a:prstGeom prst="rect">
            <a:avLst/>
          </a:prstGeom>
        </p:spPr>
        <p:txBody>
          <a:bodyPr anchorCtr="0" anchor="t" bIns="91425" lIns="91425" rIns="91425" tIns="91425">
            <a:noAutofit/>
          </a:bodyPr>
          <a:lstStyle/>
          <a:p>
            <a:pPr lvl="0">
              <a:spcBef>
                <a:spcPts val="0"/>
              </a:spcBef>
              <a:buNone/>
            </a:pPr>
            <a:r>
              <a:rPr lang="en" sz="1400"/>
              <a:t>(0 0 a) (0 0 b) (2 2 c) (0 3 a) (0 2 a) (2 3 a)</a:t>
            </a:r>
          </a:p>
        </p:txBody>
      </p:sp>
      <p:graphicFrame>
        <p:nvGraphicFramePr>
          <p:cNvPr id="217" name="Shape 217"/>
          <p:cNvGraphicFramePr/>
          <p:nvPr/>
        </p:nvGraphicFramePr>
        <p:xfrm>
          <a:off x="361687" y="1060590"/>
          <a:ext cx="3000000" cy="3000000"/>
        </p:xfrm>
        <a:graphic>
          <a:graphicData uri="http://schemas.openxmlformats.org/drawingml/2006/table">
            <a:tbl>
              <a:tblPr>
                <a:noFill/>
                <a:tableStyleId>{8312B46F-521C-486A-B3EA-9C50C9F44609}</a:tableStyleId>
              </a:tblPr>
              <a:tblGrid>
                <a:gridCol w="1442700"/>
                <a:gridCol w="1442700"/>
                <a:gridCol w="1187850"/>
                <a:gridCol w="1156925"/>
                <a:gridCol w="1566275"/>
                <a:gridCol w="1859750"/>
              </a:tblGrid>
              <a:tr h="440400">
                <a:tc>
                  <a:txBody>
                    <a:bodyPr>
                      <a:noAutofit/>
                    </a:bodyPr>
                    <a:lstStyle/>
                    <a:p>
                      <a:pPr lvl="0" rtl="0">
                        <a:spcBef>
                          <a:spcPts val="0"/>
                        </a:spcBef>
                        <a:buNone/>
                      </a:pPr>
                      <a:r>
                        <a:rPr b="1" lang="en" u="sng">
                          <a:solidFill>
                            <a:srgbClr val="FFFFFF"/>
                          </a:solidFill>
                        </a:rPr>
                        <a:t>INPUT</a:t>
                      </a:r>
                    </a:p>
                  </a:txBody>
                  <a:tcPr marT="91425" marB="91425" marR="91425" marL="91425"/>
                </a:tc>
                <a:tc>
                  <a:txBody>
                    <a:bodyPr>
                      <a:noAutofit/>
                    </a:bodyPr>
                    <a:lstStyle/>
                    <a:p>
                      <a:pPr lvl="0" rtl="0">
                        <a:spcBef>
                          <a:spcPts val="0"/>
                        </a:spcBef>
                        <a:buNone/>
                      </a:pPr>
                      <a:r>
                        <a:rPr b="1" lang="en" u="sng">
                          <a:solidFill>
                            <a:srgbClr val="FFFFFF"/>
                          </a:solidFill>
                        </a:rPr>
                        <a:t>OUTPUT</a:t>
                      </a:r>
                    </a:p>
                  </a:txBody>
                  <a:tcPr marT="91425" marB="91425" marR="91425" marL="91425"/>
                </a:tc>
                <a:tc>
                  <a:txBody>
                    <a:bodyPr>
                      <a:noAutofit/>
                    </a:bodyPr>
                    <a:lstStyle/>
                    <a:p>
                      <a:pPr lvl="0" rtl="0">
                        <a:spcBef>
                          <a:spcPts val="0"/>
                        </a:spcBef>
                        <a:buNone/>
                      </a:pPr>
                      <a:r>
                        <a:rPr b="1" lang="en" u="sng">
                          <a:solidFill>
                            <a:srgbClr val="FFFFFF"/>
                          </a:solidFill>
                        </a:rPr>
                        <a:t>DONE</a:t>
                      </a:r>
                    </a:p>
                  </a:txBody>
                  <a:tcPr marT="91425" marB="91425" marR="91425" marL="91425"/>
                </a:tc>
                <a:tc>
                  <a:txBody>
                    <a:bodyPr>
                      <a:noAutofit/>
                    </a:bodyPr>
                    <a:lstStyle/>
                    <a:p>
                      <a:pPr lvl="0" rtl="0">
                        <a:spcBef>
                          <a:spcPts val="0"/>
                        </a:spcBef>
                        <a:buNone/>
                      </a:pPr>
                      <a:r>
                        <a:rPr b="1" lang="en" u="sng">
                          <a:solidFill>
                            <a:srgbClr val="FFFFFF"/>
                          </a:solidFill>
                        </a:rPr>
                        <a:t>SEARCH</a:t>
                      </a:r>
                    </a:p>
                  </a:txBody>
                  <a:tcPr marT="91425" marB="91425" marR="91425" marL="91425"/>
                </a:tc>
                <a:tc>
                  <a:txBody>
                    <a:bodyPr>
                      <a:noAutofit/>
                    </a:bodyPr>
                    <a:lstStyle/>
                    <a:p>
                      <a:pPr lvl="0" rtl="0">
                        <a:spcBef>
                          <a:spcPts val="0"/>
                        </a:spcBef>
                        <a:buNone/>
                      </a:pPr>
                      <a:r>
                        <a:rPr b="1" lang="en" u="sng">
                          <a:solidFill>
                            <a:srgbClr val="FFFFFF"/>
                          </a:solidFill>
                        </a:rPr>
                        <a:t>LOOKAHEAD</a:t>
                      </a:r>
                    </a:p>
                  </a:txBody>
                  <a:tcPr marT="91425" marB="91425" marR="91425" marL="91425"/>
                </a:tc>
                <a:tc>
                  <a:txBody>
                    <a:bodyPr>
                      <a:noAutofit/>
                    </a:bodyPr>
                    <a:lstStyle/>
                    <a:p>
                      <a:pPr lvl="0" rtl="0">
                        <a:spcBef>
                          <a:spcPts val="0"/>
                        </a:spcBef>
                        <a:buNone/>
                      </a:pPr>
                      <a:r>
                        <a:rPr b="1" lang="en" u="sng">
                          <a:solidFill>
                            <a:srgbClr val="FFFFFF"/>
                          </a:solidFill>
                        </a:rPr>
                        <a:t>TOTAL SO FAR</a:t>
                      </a:r>
                    </a:p>
                  </a:txBody>
                  <a:tcPr marT="91425" marB="91425" marR="91425" marL="91425"/>
                </a:tc>
              </a:tr>
              <a:tr h="440400">
                <a:tc>
                  <a:txBody>
                    <a:bodyPr>
                      <a:noAutofit/>
                    </a:bodyPr>
                    <a:lstStyle/>
                    <a:p>
                      <a:pPr lvl="0" rtl="0">
                        <a:spcBef>
                          <a:spcPts val="0"/>
                        </a:spcBef>
                        <a:buNone/>
                      </a:pPr>
                      <a:r>
                        <a:rPr lang="en">
                          <a:solidFill>
                            <a:srgbClr val="FFFFFF"/>
                          </a:solidFill>
                        </a:rPr>
                        <a:t>(0 0 a)</a:t>
                      </a:r>
                    </a:p>
                  </a:txBody>
                  <a:tcPr marT="91425" marB="91425" marR="91425" marL="91425"/>
                </a:tc>
                <a:tc>
                  <a:txBody>
                    <a:bodyPr>
                      <a:noAutofit/>
                    </a:bodyPr>
                    <a:lstStyle/>
                    <a:p>
                      <a:pPr lvl="0" rtl="0">
                        <a:spcBef>
                          <a:spcPts val="0"/>
                        </a:spcBef>
                        <a:buNone/>
                      </a:pPr>
                      <a:r>
                        <a:rPr lang="en">
                          <a:solidFill>
                            <a:srgbClr val="FFFFFF"/>
                          </a:solidFill>
                        </a:rPr>
                        <a:t>a</a:t>
                      </a:r>
                    </a:p>
                  </a:txBody>
                  <a:tcPr marT="91425" marB="91425" marR="91425" marL="91425"/>
                </a:tc>
                <a:tc>
                  <a:txBody>
                    <a:bodyPr>
                      <a:noAutofit/>
                    </a:bodyPr>
                    <a:lstStyle/>
                    <a:p>
                      <a:pPr lvl="0" rtl="0">
                        <a:spcBef>
                          <a:spcPts val="0"/>
                        </a:spcBef>
                        <a:buNone/>
                      </a:pPr>
                      <a:r>
                        <a:rPr lang="en">
                          <a:solidFill>
                            <a:srgbClr val="FFFFFF"/>
                          </a:solidFill>
                        </a:rPr>
                        <a:t>-</a:t>
                      </a:r>
                    </a:p>
                  </a:txBody>
                  <a:tcPr marT="91425" marB="91425" marR="91425" marL="91425"/>
                </a:tc>
                <a:tc>
                  <a:txBody>
                    <a:bodyPr>
                      <a:noAutofit/>
                    </a:bodyPr>
                    <a:lstStyle/>
                    <a:p>
                      <a:pPr lvl="0" rtl="0">
                        <a:spcBef>
                          <a:spcPts val="0"/>
                        </a:spcBef>
                        <a:buNone/>
                      </a:pPr>
                      <a:r>
                        <a:rPr lang="en">
                          <a:solidFill>
                            <a:srgbClr val="FFFFFF"/>
                          </a:solidFill>
                        </a:rPr>
                        <a:t>-</a:t>
                      </a:r>
                    </a:p>
                  </a:txBody>
                  <a:tcPr marT="91425" marB="91425" marR="91425" marL="91425"/>
                </a:tc>
                <a:tc>
                  <a:txBody>
                    <a:bodyPr>
                      <a:noAutofit/>
                    </a:bodyPr>
                    <a:lstStyle/>
                    <a:p>
                      <a:pPr lvl="0" rtl="0">
                        <a:spcBef>
                          <a:spcPts val="0"/>
                        </a:spcBef>
                        <a:buNone/>
                      </a:pPr>
                      <a:r>
                        <a:rPr lang="en">
                          <a:solidFill>
                            <a:srgbClr val="FFFFFF"/>
                          </a:solidFill>
                        </a:rPr>
                        <a:t>a</a:t>
                      </a:r>
                    </a:p>
                  </a:txBody>
                  <a:tcPr marT="91425" marB="91425" marR="91425" marL="91425"/>
                </a:tc>
                <a:tc>
                  <a:txBody>
                    <a:bodyPr>
                      <a:noAutofit/>
                    </a:bodyPr>
                    <a:lstStyle/>
                    <a:p>
                      <a:pPr lvl="0" rtl="0">
                        <a:spcBef>
                          <a:spcPts val="0"/>
                        </a:spcBef>
                        <a:buNone/>
                      </a:pPr>
                      <a:r>
                        <a:rPr lang="en">
                          <a:solidFill>
                            <a:srgbClr val="FFFFFF"/>
                          </a:solidFill>
                        </a:rPr>
                        <a:t>a</a:t>
                      </a:r>
                    </a:p>
                  </a:txBody>
                  <a:tcPr marT="91425" marB="91425" marR="91425" marL="91425"/>
                </a:tc>
              </a:tr>
              <a:tr h="440400">
                <a:tc>
                  <a:txBody>
                    <a:bodyPr>
                      <a:noAutofit/>
                    </a:bodyPr>
                    <a:lstStyle/>
                    <a:p>
                      <a:pPr lvl="0" rtl="0">
                        <a:spcBef>
                          <a:spcPts val="0"/>
                        </a:spcBef>
                        <a:buNone/>
                      </a:pPr>
                      <a:r>
                        <a:rPr lang="en">
                          <a:solidFill>
                            <a:srgbClr val="FFFFFF"/>
                          </a:solidFill>
                        </a:rPr>
                        <a:t>(0 0 b)</a:t>
                      </a:r>
                    </a:p>
                  </a:txBody>
                  <a:tcPr marT="91425" marB="91425" marR="91425" marL="91425"/>
                </a:tc>
                <a:tc>
                  <a:txBody>
                    <a:bodyPr>
                      <a:noAutofit/>
                    </a:bodyPr>
                    <a:lstStyle/>
                    <a:p>
                      <a:pPr lvl="0" rtl="0">
                        <a:spcBef>
                          <a:spcPts val="0"/>
                        </a:spcBef>
                        <a:buNone/>
                      </a:pPr>
                      <a:r>
                        <a:rPr lang="en">
                          <a:solidFill>
                            <a:srgbClr val="FFFFFF"/>
                          </a:solidFill>
                        </a:rPr>
                        <a:t>b</a:t>
                      </a:r>
                    </a:p>
                  </a:txBody>
                  <a:tcPr marT="91425" marB="91425" marR="91425" marL="91425"/>
                </a:tc>
                <a:tc>
                  <a:txBody>
                    <a:bodyPr>
                      <a:noAutofit/>
                    </a:bodyPr>
                    <a:lstStyle/>
                    <a:p>
                      <a:pPr lvl="0" rtl="0">
                        <a:spcBef>
                          <a:spcPts val="0"/>
                        </a:spcBef>
                        <a:buNone/>
                      </a:pPr>
                      <a:r>
                        <a:rPr lang="en">
                          <a:solidFill>
                            <a:srgbClr val="FFFFFF"/>
                          </a:solidFill>
                        </a:rPr>
                        <a:t>-</a:t>
                      </a:r>
                    </a:p>
                  </a:txBody>
                  <a:tcPr marT="91425" marB="91425" marR="91425" marL="91425"/>
                </a:tc>
                <a:tc>
                  <a:txBody>
                    <a:bodyPr>
                      <a:noAutofit/>
                    </a:bodyPr>
                    <a:lstStyle/>
                    <a:p>
                      <a:pPr lvl="0" rtl="0">
                        <a:spcBef>
                          <a:spcPts val="0"/>
                        </a:spcBef>
                        <a:buNone/>
                      </a:pPr>
                      <a:r>
                        <a:rPr lang="en">
                          <a:solidFill>
                            <a:srgbClr val="FFFFFF"/>
                          </a:solidFill>
                        </a:rPr>
                        <a:t>- - - a</a:t>
                      </a:r>
                    </a:p>
                  </a:txBody>
                  <a:tcPr marT="91425" marB="91425" marR="91425" marL="91425"/>
                </a:tc>
                <a:tc>
                  <a:txBody>
                    <a:bodyPr>
                      <a:noAutofit/>
                    </a:bodyPr>
                    <a:lstStyle/>
                    <a:p>
                      <a:pPr lvl="0" rtl="0">
                        <a:spcBef>
                          <a:spcPts val="0"/>
                        </a:spcBef>
                        <a:buNone/>
                      </a:pPr>
                      <a:r>
                        <a:rPr lang="en">
                          <a:solidFill>
                            <a:srgbClr val="FFFFFF"/>
                          </a:solidFill>
                        </a:rPr>
                        <a:t>b</a:t>
                      </a:r>
                    </a:p>
                  </a:txBody>
                  <a:tcPr marT="91425" marB="91425" marR="91425" marL="91425"/>
                </a:tc>
                <a:tc>
                  <a:txBody>
                    <a:bodyPr>
                      <a:noAutofit/>
                    </a:bodyPr>
                    <a:lstStyle/>
                    <a:p>
                      <a:pPr lvl="0" rtl="0">
                        <a:spcBef>
                          <a:spcPts val="0"/>
                        </a:spcBef>
                        <a:buNone/>
                      </a:pPr>
                      <a:r>
                        <a:rPr lang="en">
                          <a:solidFill>
                            <a:srgbClr val="FFFFFF"/>
                          </a:solidFill>
                        </a:rPr>
                        <a:t>ab</a:t>
                      </a:r>
                    </a:p>
                  </a:txBody>
                  <a:tcPr marT="91425" marB="91425" marR="91425" marL="91425"/>
                </a:tc>
              </a:tr>
              <a:tr h="440400">
                <a:tc>
                  <a:txBody>
                    <a:bodyPr>
                      <a:noAutofit/>
                    </a:bodyPr>
                    <a:lstStyle/>
                    <a:p>
                      <a:pPr lvl="0" rtl="0">
                        <a:spcBef>
                          <a:spcPts val="0"/>
                        </a:spcBef>
                        <a:buNone/>
                      </a:pPr>
                      <a:r>
                        <a:rPr lang="en">
                          <a:solidFill>
                            <a:srgbClr val="FFFFFF"/>
                          </a:solidFill>
                        </a:rPr>
                        <a:t>(2 2 c)</a:t>
                      </a:r>
                    </a:p>
                  </a:txBody>
                  <a:tcPr marT="91425" marB="91425" marR="91425" marL="91425"/>
                </a:tc>
                <a:tc>
                  <a:txBody>
                    <a:bodyPr>
                      <a:noAutofit/>
                    </a:bodyPr>
                    <a:lstStyle/>
                    <a:p>
                      <a:pPr lvl="0" rtl="0">
                        <a:spcBef>
                          <a:spcPts val="0"/>
                        </a:spcBef>
                        <a:buNone/>
                      </a:pPr>
                      <a:r>
                        <a:rPr lang="en">
                          <a:solidFill>
                            <a:srgbClr val="FFFFFF"/>
                          </a:solidFill>
                        </a:rPr>
                        <a:t>abc</a:t>
                      </a:r>
                    </a:p>
                  </a:txBody>
                  <a:tcPr marT="91425" marB="91425" marR="91425" marL="91425"/>
                </a:tc>
                <a:tc>
                  <a:txBody>
                    <a:bodyPr>
                      <a:noAutofit/>
                    </a:bodyPr>
                    <a:lstStyle/>
                    <a:p>
                      <a:pPr lvl="0" rtl="0">
                        <a:spcBef>
                          <a:spcPts val="0"/>
                        </a:spcBef>
                        <a:buNone/>
                      </a:pPr>
                      <a:r>
                        <a:rPr lang="en">
                          <a:solidFill>
                            <a:srgbClr val="FFFFFF"/>
                          </a:solidFill>
                        </a:rPr>
                        <a:t>-</a:t>
                      </a:r>
                    </a:p>
                  </a:txBody>
                  <a:tcPr marT="91425" marB="91425" marR="91425" marL="91425"/>
                </a:tc>
                <a:tc>
                  <a:txBody>
                    <a:bodyPr>
                      <a:noAutofit/>
                    </a:bodyPr>
                    <a:lstStyle/>
                    <a:p>
                      <a:pPr lvl="0" rtl="0">
                        <a:spcBef>
                          <a:spcPts val="0"/>
                        </a:spcBef>
                        <a:buNone/>
                      </a:pPr>
                      <a:r>
                        <a:rPr lang="en">
                          <a:solidFill>
                            <a:srgbClr val="FFFFFF"/>
                          </a:solidFill>
                        </a:rPr>
                        <a:t> - - </a:t>
                      </a:r>
                      <a:r>
                        <a:rPr lang="en" u="sng">
                          <a:solidFill>
                            <a:srgbClr val="FFFFFF"/>
                          </a:solidFill>
                        </a:rPr>
                        <a:t>a b</a:t>
                      </a:r>
                    </a:p>
                  </a:txBody>
                  <a:tcPr marT="91425" marB="91425" marR="91425" marL="91425"/>
                </a:tc>
                <a:tc>
                  <a:txBody>
                    <a:bodyPr>
                      <a:noAutofit/>
                    </a:bodyPr>
                    <a:lstStyle/>
                    <a:p>
                      <a:pPr lvl="0" rtl="0">
                        <a:spcBef>
                          <a:spcPts val="0"/>
                        </a:spcBef>
                        <a:buNone/>
                      </a:pPr>
                      <a:r>
                        <a:rPr lang="en">
                          <a:solidFill>
                            <a:srgbClr val="FFFFFF"/>
                          </a:solidFill>
                        </a:rPr>
                        <a:t>abc</a:t>
                      </a:r>
                    </a:p>
                  </a:txBody>
                  <a:tcPr marT="91425" marB="91425" marR="91425" marL="91425"/>
                </a:tc>
                <a:tc>
                  <a:txBody>
                    <a:bodyPr>
                      <a:noAutofit/>
                    </a:bodyPr>
                    <a:lstStyle/>
                    <a:p>
                      <a:pPr lvl="0" rtl="0">
                        <a:spcBef>
                          <a:spcPts val="0"/>
                        </a:spcBef>
                        <a:buNone/>
                      </a:pPr>
                      <a:r>
                        <a:rPr lang="en">
                          <a:solidFill>
                            <a:srgbClr val="FFFFFF"/>
                          </a:solidFill>
                        </a:rPr>
                        <a:t>ababc</a:t>
                      </a:r>
                    </a:p>
                  </a:txBody>
                  <a:tcPr marT="91425" marB="91425" marR="91425" marL="91425"/>
                </a:tc>
              </a:tr>
              <a:tr h="440400">
                <a:tc>
                  <a:txBody>
                    <a:bodyPr>
                      <a:noAutofit/>
                    </a:bodyPr>
                    <a:lstStyle/>
                    <a:p>
                      <a:pPr lvl="0" rtl="0">
                        <a:spcBef>
                          <a:spcPts val="0"/>
                        </a:spcBef>
                        <a:buNone/>
                      </a:pPr>
                      <a:r>
                        <a:rPr lang="en">
                          <a:solidFill>
                            <a:srgbClr val="FFFFFF"/>
                          </a:solidFill>
                        </a:rPr>
                        <a:t>(0 3 a)</a:t>
                      </a:r>
                    </a:p>
                  </a:txBody>
                  <a:tcPr marT="91425" marB="91425" marR="91425" marL="91425"/>
                </a:tc>
                <a:tc>
                  <a:txBody>
                    <a:bodyPr>
                      <a:noAutofit/>
                    </a:bodyPr>
                    <a:lstStyle/>
                    <a:p>
                      <a:pPr lvl="0" rtl="0">
                        <a:spcBef>
                          <a:spcPts val="0"/>
                        </a:spcBef>
                        <a:buNone/>
                      </a:pPr>
                      <a:r>
                        <a:rPr lang="en">
                          <a:solidFill>
                            <a:srgbClr val="FFFFFF"/>
                          </a:solidFill>
                        </a:rPr>
                        <a:t>baba</a:t>
                      </a:r>
                    </a:p>
                  </a:txBody>
                  <a:tcPr marT="91425" marB="91425" marR="91425" marL="91425"/>
                </a:tc>
                <a:tc>
                  <a:txBody>
                    <a:bodyPr>
                      <a:noAutofit/>
                    </a:bodyPr>
                    <a:lstStyle/>
                    <a:p>
                      <a:pPr lvl="0" rtl="0">
                        <a:spcBef>
                          <a:spcPts val="0"/>
                        </a:spcBef>
                        <a:buNone/>
                      </a:pPr>
                      <a:r>
                        <a:rPr lang="en">
                          <a:solidFill>
                            <a:srgbClr val="FFFFFF"/>
                          </a:solidFill>
                        </a:rPr>
                        <a:t>a</a:t>
                      </a:r>
                    </a:p>
                  </a:txBody>
                  <a:tcPr marT="91425" marB="91425" marR="91425" marL="91425"/>
                </a:tc>
                <a:tc>
                  <a:txBody>
                    <a:bodyPr>
                      <a:noAutofit/>
                    </a:bodyPr>
                    <a:lstStyle/>
                    <a:p>
                      <a:pPr lvl="0" rtl="0">
                        <a:spcBef>
                          <a:spcPts val="0"/>
                        </a:spcBef>
                        <a:buNone/>
                      </a:pPr>
                      <a:r>
                        <a:rPr lang="en" u="sng">
                          <a:solidFill>
                            <a:srgbClr val="FFFFFF"/>
                          </a:solidFill>
                        </a:rPr>
                        <a:t>bab</a:t>
                      </a:r>
                      <a:r>
                        <a:rPr lang="en">
                          <a:solidFill>
                            <a:srgbClr val="FFFFFF"/>
                          </a:solidFill>
                        </a:rPr>
                        <a:t>c</a:t>
                      </a:r>
                    </a:p>
                  </a:txBody>
                  <a:tcPr marT="91425" marB="91425" marR="91425" marL="91425"/>
                </a:tc>
                <a:tc>
                  <a:txBody>
                    <a:bodyPr>
                      <a:noAutofit/>
                    </a:bodyPr>
                    <a:lstStyle/>
                    <a:p>
                      <a:pPr lvl="0" rtl="0">
                        <a:spcBef>
                          <a:spcPts val="0"/>
                        </a:spcBef>
                        <a:buNone/>
                      </a:pPr>
                      <a:r>
                        <a:rPr lang="en">
                          <a:solidFill>
                            <a:srgbClr val="FFFFFF"/>
                          </a:solidFill>
                        </a:rPr>
                        <a:t>baba</a:t>
                      </a:r>
                    </a:p>
                  </a:txBody>
                  <a:tcPr marT="91425" marB="91425" marR="91425" marL="91425"/>
                </a:tc>
                <a:tc>
                  <a:txBody>
                    <a:bodyPr>
                      <a:noAutofit/>
                    </a:bodyPr>
                    <a:lstStyle/>
                    <a:p>
                      <a:pPr lvl="0" rtl="0">
                        <a:spcBef>
                          <a:spcPts val="0"/>
                        </a:spcBef>
                        <a:buNone/>
                      </a:pPr>
                      <a:r>
                        <a:rPr lang="en">
                          <a:solidFill>
                            <a:srgbClr val="FFFFFF"/>
                          </a:solidFill>
                        </a:rPr>
                        <a:t>ababcbaba</a:t>
                      </a:r>
                    </a:p>
                  </a:txBody>
                  <a:tcPr marT="91425" marB="91425" marR="91425" marL="91425"/>
                </a:tc>
              </a:tr>
              <a:tr h="440400">
                <a:tc>
                  <a:txBody>
                    <a:bodyPr>
                      <a:noAutofit/>
                    </a:bodyPr>
                    <a:lstStyle/>
                    <a:p>
                      <a:pPr lvl="0" rtl="0">
                        <a:spcBef>
                          <a:spcPts val="0"/>
                        </a:spcBef>
                        <a:buNone/>
                      </a:pPr>
                      <a:r>
                        <a:rPr lang="en">
                          <a:solidFill>
                            <a:srgbClr val="FFFFFF"/>
                          </a:solidFill>
                        </a:rPr>
                        <a:t>(0 2 a)</a:t>
                      </a:r>
                    </a:p>
                  </a:txBody>
                  <a:tcPr marT="91425" marB="91425" marR="91425" marL="91425"/>
                </a:tc>
                <a:tc>
                  <a:txBody>
                    <a:bodyPr>
                      <a:noAutofit/>
                    </a:bodyPr>
                    <a:lstStyle/>
                    <a:p>
                      <a:pPr lvl="0" rtl="0">
                        <a:spcBef>
                          <a:spcPts val="0"/>
                        </a:spcBef>
                        <a:buNone/>
                      </a:pPr>
                      <a:r>
                        <a:rPr lang="en">
                          <a:solidFill>
                            <a:srgbClr val="FFFFFF"/>
                          </a:solidFill>
                        </a:rPr>
                        <a:t>baa</a:t>
                      </a:r>
                    </a:p>
                  </a:txBody>
                  <a:tcPr marT="91425" marB="91425" marR="91425" marL="91425"/>
                </a:tc>
                <a:tc>
                  <a:txBody>
                    <a:bodyPr>
                      <a:noAutofit/>
                    </a:bodyPr>
                    <a:lstStyle/>
                    <a:p>
                      <a:pPr lvl="0" rtl="0">
                        <a:spcBef>
                          <a:spcPts val="0"/>
                        </a:spcBef>
                        <a:buNone/>
                      </a:pPr>
                      <a:r>
                        <a:rPr lang="en">
                          <a:solidFill>
                            <a:srgbClr val="FFFFFF"/>
                          </a:solidFill>
                        </a:rPr>
                        <a:t>ababc</a:t>
                      </a:r>
                    </a:p>
                  </a:txBody>
                  <a:tcPr marT="91425" marB="91425" marR="91425" marL="91425"/>
                </a:tc>
                <a:tc>
                  <a:txBody>
                    <a:bodyPr>
                      <a:noAutofit/>
                    </a:bodyPr>
                    <a:lstStyle/>
                    <a:p>
                      <a:pPr lvl="0" rtl="0">
                        <a:spcBef>
                          <a:spcPts val="0"/>
                        </a:spcBef>
                        <a:buNone/>
                      </a:pPr>
                      <a:r>
                        <a:rPr lang="en" u="sng">
                          <a:solidFill>
                            <a:srgbClr val="FFFFFF"/>
                          </a:solidFill>
                        </a:rPr>
                        <a:t>ba</a:t>
                      </a:r>
                      <a:r>
                        <a:rPr lang="en">
                          <a:solidFill>
                            <a:srgbClr val="FFFFFF"/>
                          </a:solidFill>
                        </a:rPr>
                        <a:t>ba</a:t>
                      </a:r>
                    </a:p>
                  </a:txBody>
                  <a:tcPr marT="91425" marB="91425" marR="91425" marL="91425"/>
                </a:tc>
                <a:tc>
                  <a:txBody>
                    <a:bodyPr>
                      <a:noAutofit/>
                    </a:bodyPr>
                    <a:lstStyle/>
                    <a:p>
                      <a:pPr lvl="0" rtl="0">
                        <a:spcBef>
                          <a:spcPts val="0"/>
                        </a:spcBef>
                        <a:buNone/>
                      </a:pPr>
                      <a:r>
                        <a:rPr lang="en">
                          <a:solidFill>
                            <a:srgbClr val="FFFFFF"/>
                          </a:solidFill>
                        </a:rPr>
                        <a:t>baa</a:t>
                      </a:r>
                    </a:p>
                  </a:txBody>
                  <a:tcPr marT="91425" marB="91425" marR="91425" marL="91425"/>
                </a:tc>
                <a:tc>
                  <a:txBody>
                    <a:bodyPr>
                      <a:noAutofit/>
                    </a:bodyPr>
                    <a:lstStyle/>
                    <a:p>
                      <a:pPr lvl="0" rtl="0">
                        <a:spcBef>
                          <a:spcPts val="0"/>
                        </a:spcBef>
                        <a:buNone/>
                      </a:pPr>
                      <a:r>
                        <a:rPr lang="en">
                          <a:solidFill>
                            <a:srgbClr val="FFFFFF"/>
                          </a:solidFill>
                        </a:rPr>
                        <a:t>ababcbababaa</a:t>
                      </a:r>
                    </a:p>
                  </a:txBody>
                  <a:tcPr marT="91425" marB="91425" marR="91425" marL="91425"/>
                </a:tc>
              </a:tr>
              <a:tr h="440400">
                <a:tc>
                  <a:txBody>
                    <a:bodyPr>
                      <a:noAutofit/>
                    </a:bodyPr>
                    <a:lstStyle/>
                    <a:p>
                      <a:pPr lvl="0" rtl="0">
                        <a:spcBef>
                          <a:spcPts val="0"/>
                        </a:spcBef>
                        <a:buNone/>
                      </a:pPr>
                      <a:r>
                        <a:rPr lang="en">
                          <a:solidFill>
                            <a:srgbClr val="FFFFFF"/>
                          </a:solidFill>
                        </a:rPr>
                        <a:t>(2 3 a)</a:t>
                      </a:r>
                    </a:p>
                  </a:txBody>
                  <a:tcPr marT="91425" marB="91425" marR="91425" marL="91425"/>
                </a:tc>
                <a:tc>
                  <a:txBody>
                    <a:bodyPr>
                      <a:noAutofit/>
                    </a:bodyPr>
                    <a:lstStyle/>
                    <a:p>
                      <a:pPr lvl="0" rtl="0">
                        <a:spcBef>
                          <a:spcPts val="0"/>
                        </a:spcBef>
                        <a:buNone/>
                      </a:pPr>
                      <a:r>
                        <a:rPr lang="en">
                          <a:solidFill>
                            <a:srgbClr val="FFFFFF"/>
                          </a:solidFill>
                        </a:rPr>
                        <a:t>aaaa</a:t>
                      </a:r>
                    </a:p>
                  </a:txBody>
                  <a:tcPr marT="91425" marB="91425" marR="91425" marL="91425"/>
                </a:tc>
                <a:tc>
                  <a:txBody>
                    <a:bodyPr>
                      <a:noAutofit/>
                    </a:bodyPr>
                    <a:lstStyle/>
                    <a:p>
                      <a:pPr lvl="0" rtl="0">
                        <a:spcBef>
                          <a:spcPts val="0"/>
                        </a:spcBef>
                        <a:buNone/>
                      </a:pPr>
                      <a:r>
                        <a:rPr lang="en">
                          <a:solidFill>
                            <a:srgbClr val="FFFFFF"/>
                          </a:solidFill>
                        </a:rPr>
                        <a:t>ababcbab</a:t>
                      </a:r>
                    </a:p>
                  </a:txBody>
                  <a:tcPr marT="91425" marB="91425" marR="91425" marL="91425"/>
                </a:tc>
                <a:tc>
                  <a:txBody>
                    <a:bodyPr>
                      <a:noAutofit/>
                    </a:bodyPr>
                    <a:lstStyle/>
                    <a:p>
                      <a:pPr lvl="0" rtl="0">
                        <a:spcBef>
                          <a:spcPts val="0"/>
                        </a:spcBef>
                        <a:buNone/>
                      </a:pPr>
                      <a:r>
                        <a:rPr lang="en">
                          <a:solidFill>
                            <a:srgbClr val="FFFFFF"/>
                          </a:solidFill>
                        </a:rPr>
                        <a:t>ab</a:t>
                      </a:r>
                      <a:r>
                        <a:rPr lang="en" u="sng">
                          <a:solidFill>
                            <a:srgbClr val="FFFFFF"/>
                          </a:solidFill>
                        </a:rPr>
                        <a:t>aa</a:t>
                      </a:r>
                    </a:p>
                  </a:txBody>
                  <a:tcPr marT="91425" marB="91425" marR="91425" marL="91425"/>
                </a:tc>
                <a:tc>
                  <a:txBody>
                    <a:bodyPr>
                      <a:noAutofit/>
                    </a:bodyPr>
                    <a:lstStyle/>
                    <a:p>
                      <a:pPr lvl="0" rtl="0">
                        <a:spcBef>
                          <a:spcPts val="0"/>
                        </a:spcBef>
                        <a:buNone/>
                      </a:pPr>
                      <a:r>
                        <a:rPr lang="en">
                          <a:solidFill>
                            <a:srgbClr val="FFFFFF"/>
                          </a:solidFill>
                        </a:rPr>
                        <a:t>aaaa</a:t>
                      </a:r>
                    </a:p>
                  </a:txBody>
                  <a:tcPr marT="91425" marB="91425" marR="91425" marL="91425"/>
                </a:tc>
                <a:tc>
                  <a:txBody>
                    <a:bodyPr>
                      <a:noAutofit/>
                    </a:bodyPr>
                    <a:lstStyle/>
                    <a:p>
                      <a:pPr lvl="0" rtl="0">
                        <a:spcBef>
                          <a:spcPts val="0"/>
                        </a:spcBef>
                        <a:buNone/>
                      </a:pPr>
                      <a:r>
                        <a:rPr lang="en">
                          <a:solidFill>
                            <a:srgbClr val="FFFFFF"/>
                          </a:solidFill>
                        </a:rPr>
                        <a:t>ababcbababaaaaaa</a:t>
                      </a:r>
                    </a:p>
                  </a:txBody>
                  <a:tcPr marT="91425" marB="91425" marR="91425" marL="91425"/>
                </a:tc>
              </a:tr>
            </a:tbl>
          </a:graphicData>
        </a:graphic>
      </p:graphicFrame>
      <p:sp>
        <p:nvSpPr>
          <p:cNvPr id="218" name="Shape 218"/>
          <p:cNvSpPr txBox="1"/>
          <p:nvPr>
            <p:ph idx="1" type="body"/>
          </p:nvPr>
        </p:nvSpPr>
        <p:spPr>
          <a:xfrm>
            <a:off x="361700" y="4373025"/>
            <a:ext cx="8496600" cy="600600"/>
          </a:xfrm>
          <a:prstGeom prst="rect">
            <a:avLst/>
          </a:prstGeom>
        </p:spPr>
        <p:txBody>
          <a:bodyPr anchorCtr="0" anchor="t" bIns="91425" lIns="91425" rIns="91425" tIns="91425">
            <a:noAutofit/>
          </a:bodyPr>
          <a:lstStyle/>
          <a:p>
            <a:pPr lvl="0" rtl="0">
              <a:spcBef>
                <a:spcPts val="0"/>
              </a:spcBef>
              <a:buNone/>
            </a:pPr>
            <a:r>
              <a:rPr lang="en" sz="1400"/>
              <a:t>We can reconstruct the list just by reading the compressed references. If the length of our reference goes past the search buffer, we just keep extrapolating from the rightmost character (see the last row)</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x="0" y="0"/>
          <a:ext cx="0" cy="0"/>
          <a:chOff x="0" y="0"/>
          <a:chExt cx="0" cy="0"/>
        </a:xfrm>
      </p:grpSpPr>
      <p:sp>
        <p:nvSpPr>
          <p:cNvPr id="223" name="Shape 22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LZ77</a:t>
            </a:r>
          </a:p>
        </p:txBody>
      </p:sp>
      <p:sp>
        <p:nvSpPr>
          <p:cNvPr id="224" name="Shape 224"/>
          <p:cNvSpPr txBox="1"/>
          <p:nvPr>
            <p:ph idx="1" type="body"/>
          </p:nvPr>
        </p:nvSpPr>
        <p:spPr>
          <a:xfrm>
            <a:off x="311700" y="1152475"/>
            <a:ext cx="8520600" cy="3813300"/>
          </a:xfrm>
          <a:prstGeom prst="rect">
            <a:avLst/>
          </a:prstGeom>
        </p:spPr>
        <p:txBody>
          <a:bodyPr anchorCtr="0" anchor="t" bIns="91425" lIns="91425" rIns="91425" tIns="91425">
            <a:noAutofit/>
          </a:bodyPr>
          <a:lstStyle/>
          <a:p>
            <a:pPr indent="-228600" lvl="0" marL="457200" rtl="0">
              <a:spcBef>
                <a:spcPts val="0"/>
              </a:spcBef>
              <a:buChar char="-"/>
            </a:pPr>
            <a:r>
              <a:rPr lang="en"/>
              <a:t>What about when you have a very long input? Won’t the references become longer than some of the matches?</a:t>
            </a:r>
          </a:p>
          <a:p>
            <a:pPr indent="-228600" lvl="0" marL="457200" rtl="0">
              <a:spcBef>
                <a:spcPts val="0"/>
              </a:spcBef>
              <a:buChar char="-"/>
            </a:pPr>
            <a:r>
              <a:rPr lang="en"/>
              <a:t>This is the purpose of the sliding window. It ensures that encoded phrases never reference more than </a:t>
            </a:r>
            <a:r>
              <a:rPr i="1" lang="en"/>
              <a:t>n</a:t>
            </a:r>
            <a:r>
              <a:rPr lang="en"/>
              <a:t> (where </a:t>
            </a:r>
            <a:r>
              <a:rPr i="1" lang="en"/>
              <a:t>n</a:t>
            </a:r>
            <a:r>
              <a:rPr lang="en"/>
              <a:t> is the length of the sliding window) characters behind it, so references are never absurdly long.</a:t>
            </a:r>
          </a:p>
          <a:p>
            <a:pPr lvl="0" rtl="0">
              <a:spcBef>
                <a:spcPts val="0"/>
              </a:spcBef>
              <a:buNone/>
            </a:pPr>
            <a:r>
              <a:t/>
            </a:r>
            <a:endParaRPr/>
          </a:p>
          <a:p>
            <a:pPr indent="-228600" lvl="0" marL="457200" rtl="0">
              <a:spcBef>
                <a:spcPts val="0"/>
              </a:spcBef>
              <a:buChar char="-"/>
            </a:pPr>
            <a:r>
              <a:rPr lang="en"/>
              <a:t>Overall, the LZ77 standard has an average compression of around 35%</a:t>
            </a:r>
          </a:p>
          <a:p>
            <a:pPr indent="-228600" lvl="0" marL="457200">
              <a:spcBef>
                <a:spcPts val="0"/>
              </a:spcBef>
              <a:buChar char="-"/>
            </a:pPr>
            <a:r>
              <a:rPr lang="en"/>
              <a:t>It’s complexity can depend a lot on implementation. At its most efficient, it can be linear, since every character in the input can be processed only once and our slide window is a fixed (constant) length.</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x="0" y="0"/>
          <a:ext cx="0" cy="0"/>
          <a:chOff x="0" y="0"/>
          <a:chExt cx="0" cy="0"/>
        </a:xfrm>
      </p:grpSpPr>
      <p:sp>
        <p:nvSpPr>
          <p:cNvPr id="229" name="Shape 229"/>
          <p:cNvSpPr txBox="1"/>
          <p:nvPr>
            <p:ph type="ctrTitle"/>
          </p:nvPr>
        </p:nvSpPr>
        <p:spPr>
          <a:xfrm>
            <a:off x="344250" y="1403850"/>
            <a:ext cx="8455500" cy="2146800"/>
          </a:xfrm>
          <a:prstGeom prst="rect">
            <a:avLst/>
          </a:prstGeom>
        </p:spPr>
        <p:txBody>
          <a:bodyPr anchorCtr="0" anchor="ctr" bIns="91425" lIns="91425" rIns="91425" tIns="91425">
            <a:noAutofit/>
          </a:bodyPr>
          <a:lstStyle/>
          <a:p>
            <a:pPr lvl="0" rtl="0">
              <a:spcBef>
                <a:spcPts val="0"/>
              </a:spcBef>
              <a:buNone/>
            </a:pPr>
            <a:r>
              <a:rPr lang="en"/>
              <a:t>Data Compression</a:t>
            </a:r>
          </a:p>
        </p:txBody>
      </p:sp>
      <p:sp>
        <p:nvSpPr>
          <p:cNvPr id="230" name="Shape 230"/>
          <p:cNvSpPr txBox="1"/>
          <p:nvPr>
            <p:ph idx="1" type="subTitle"/>
          </p:nvPr>
        </p:nvSpPr>
        <p:spPr>
          <a:xfrm>
            <a:off x="344250" y="3550650"/>
            <a:ext cx="5123700" cy="577800"/>
          </a:xfrm>
          <a:prstGeom prst="rect">
            <a:avLst/>
          </a:prstGeom>
        </p:spPr>
        <p:txBody>
          <a:bodyPr anchorCtr="0" anchor="ctr" bIns="91425" lIns="91425" rIns="91425" tIns="91425">
            <a:noAutofit/>
          </a:bodyPr>
          <a:lstStyle/>
          <a:p>
            <a:pPr lvl="0" rtl="0">
              <a:spcBef>
                <a:spcPts val="0"/>
              </a:spcBef>
              <a:buNone/>
            </a:pPr>
            <a:r>
              <a:rPr lang="en"/>
              <a:t>Joe Bustamante &amp; Andrew Rot</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x="0" y="0"/>
          <a:ext cx="0" cy="0"/>
          <a:chOff x="0" y="0"/>
          <a:chExt cx="0" cy="0"/>
        </a:xfrm>
      </p:grpSpPr>
      <p:sp>
        <p:nvSpPr>
          <p:cNvPr id="114" name="Shape 11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An Introduction to Data Compression</a:t>
            </a:r>
          </a:p>
        </p:txBody>
      </p:sp>
      <p:sp>
        <p:nvSpPr>
          <p:cNvPr id="115" name="Shape 11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	Data Compression is the process of encoding information in a way that takes up less space than the original, raw data, usually with the goal that all or most of that information can be unencoded.</a:t>
            </a:r>
          </a:p>
          <a:p>
            <a:pPr lvl="0">
              <a:spcBef>
                <a:spcPts val="0"/>
              </a:spcBef>
              <a:buNone/>
            </a:pPr>
            <a:r>
              <a:t/>
            </a:r>
            <a:endParaRPr/>
          </a:p>
          <a:p>
            <a:pPr indent="-228600" lvl="0" marL="457200">
              <a:spcBef>
                <a:spcPts val="0"/>
              </a:spcBef>
              <a:buChar char="-"/>
            </a:pPr>
            <a:r>
              <a:rPr lang="en"/>
              <a:t>Can be done on files of any type. Anything you download from the internet is compressed (decompression is most of what happens when something is “installing”)</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4" name="Shape 234"/>
        <p:cNvGrpSpPr/>
        <p:nvPr/>
      </p:nvGrpSpPr>
      <p:grpSpPr>
        <a:xfrm>
          <a:off x="0" y="0"/>
          <a:ext cx="0" cy="0"/>
          <a:chOff x="0" y="0"/>
          <a:chExt cx="0" cy="0"/>
        </a:xfrm>
      </p:grpSpPr>
      <p:sp>
        <p:nvSpPr>
          <p:cNvPr id="235" name="Shape 235"/>
          <p:cNvSpPr txBox="1"/>
          <p:nvPr>
            <p:ph type="title"/>
          </p:nvPr>
        </p:nvSpPr>
        <p:spPr>
          <a:xfrm>
            <a:off x="344250" y="1403850"/>
            <a:ext cx="8455500" cy="2146800"/>
          </a:xfrm>
          <a:prstGeom prst="rect">
            <a:avLst/>
          </a:prstGeom>
        </p:spPr>
        <p:txBody>
          <a:bodyPr anchorCtr="0" anchor="ctr" bIns="91425" lIns="91425" rIns="91425" tIns="91425">
            <a:noAutofit/>
          </a:bodyPr>
          <a:lstStyle/>
          <a:p>
            <a:pPr lvl="0" rtl="0">
              <a:spcBef>
                <a:spcPts val="0"/>
              </a:spcBef>
              <a:buNone/>
            </a:pPr>
            <a:r>
              <a:rPr lang="en"/>
              <a:t>Rules</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239" name="Shape 239"/>
        <p:cNvGrpSpPr/>
        <p:nvPr/>
      </p:nvGrpSpPr>
      <p:grpSpPr>
        <a:xfrm>
          <a:off x="0" y="0"/>
          <a:ext cx="0" cy="0"/>
          <a:chOff x="0" y="0"/>
          <a:chExt cx="0" cy="0"/>
        </a:xfrm>
      </p:grpSpPr>
      <p:sp>
        <p:nvSpPr>
          <p:cNvPr id="240" name="Shape 240"/>
          <p:cNvSpPr txBox="1"/>
          <p:nvPr>
            <p:ph type="title"/>
          </p:nvPr>
        </p:nvSpPr>
        <p:spPr>
          <a:xfrm>
            <a:off x="164950" y="683300"/>
            <a:ext cx="8670000" cy="1950300"/>
          </a:xfrm>
          <a:prstGeom prst="rect">
            <a:avLst/>
          </a:prstGeom>
        </p:spPr>
        <p:txBody>
          <a:bodyPr anchorCtr="0" anchor="b" bIns="91425" lIns="91425" rIns="91425" tIns="91425">
            <a:noAutofit/>
          </a:bodyPr>
          <a:lstStyle/>
          <a:p>
            <a:pPr lvl="0" rtl="0" algn="l">
              <a:spcBef>
                <a:spcPts val="0"/>
              </a:spcBef>
              <a:buNone/>
            </a:pPr>
            <a:r>
              <a:rPr lang="en" sz="7200"/>
              <a:t>There will be three rounds.</a:t>
            </a:r>
          </a:p>
        </p:txBody>
      </p:sp>
      <p:sp>
        <p:nvSpPr>
          <p:cNvPr id="241" name="Shape 241"/>
          <p:cNvSpPr txBox="1"/>
          <p:nvPr>
            <p:ph type="title"/>
          </p:nvPr>
        </p:nvSpPr>
        <p:spPr>
          <a:xfrm>
            <a:off x="309625" y="2743275"/>
            <a:ext cx="8670000" cy="1950300"/>
          </a:xfrm>
          <a:prstGeom prst="rect">
            <a:avLst/>
          </a:prstGeom>
        </p:spPr>
        <p:txBody>
          <a:bodyPr anchorCtr="0" anchor="b" bIns="91425" lIns="91425" rIns="91425" tIns="91425">
            <a:noAutofit/>
          </a:bodyPr>
          <a:lstStyle/>
          <a:p>
            <a:pPr lvl="0" rtl="0" algn="l">
              <a:spcBef>
                <a:spcPts val="0"/>
              </a:spcBef>
              <a:buNone/>
            </a:pPr>
            <a:r>
              <a:rPr lang="en" sz="3000"/>
              <a:t>Questions in Round 1 are worth 100 pts.</a:t>
            </a:r>
          </a:p>
          <a:p>
            <a:pPr lvl="0" rtl="0" algn="l">
              <a:spcBef>
                <a:spcPts val="0"/>
              </a:spcBef>
              <a:buNone/>
            </a:pPr>
            <a:r>
              <a:rPr lang="en" sz="3000"/>
              <a:t>Questions in Round 2 are worth 200 pts.</a:t>
            </a:r>
          </a:p>
          <a:p>
            <a:pPr lvl="0" rtl="0" algn="l">
              <a:spcBef>
                <a:spcPts val="0"/>
              </a:spcBef>
              <a:buNone/>
            </a:pPr>
            <a:r>
              <a:rPr lang="en" sz="3000"/>
              <a:t>There will be one question in the final round, wherein teams can wager all their points.</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5" name="Shape 245"/>
        <p:cNvGrpSpPr/>
        <p:nvPr/>
      </p:nvGrpSpPr>
      <p:grpSpPr>
        <a:xfrm>
          <a:off x="0" y="0"/>
          <a:ext cx="0" cy="0"/>
          <a:chOff x="0" y="0"/>
          <a:chExt cx="0" cy="0"/>
        </a:xfrm>
      </p:grpSpPr>
      <p:sp>
        <p:nvSpPr>
          <p:cNvPr id="246" name="Shape 246"/>
          <p:cNvSpPr txBox="1"/>
          <p:nvPr>
            <p:ph type="title"/>
          </p:nvPr>
        </p:nvSpPr>
        <p:spPr>
          <a:xfrm>
            <a:off x="344250" y="1403850"/>
            <a:ext cx="8455500" cy="2146800"/>
          </a:xfrm>
          <a:prstGeom prst="rect">
            <a:avLst/>
          </a:prstGeom>
        </p:spPr>
        <p:txBody>
          <a:bodyPr anchorCtr="0" anchor="ctr" bIns="91425" lIns="91425" rIns="91425" tIns="91425">
            <a:noAutofit/>
          </a:bodyPr>
          <a:lstStyle/>
          <a:p>
            <a:pPr lvl="0" rtl="0">
              <a:spcBef>
                <a:spcPts val="0"/>
              </a:spcBef>
              <a:buNone/>
            </a:pPr>
            <a:r>
              <a:rPr lang="en"/>
              <a:t>Round 1 - 100 pts.</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250" name="Shape 250"/>
        <p:cNvGrpSpPr/>
        <p:nvPr/>
      </p:nvGrpSpPr>
      <p:grpSpPr>
        <a:xfrm>
          <a:off x="0" y="0"/>
          <a:ext cx="0" cy="0"/>
          <a:chOff x="0" y="0"/>
          <a:chExt cx="0" cy="0"/>
        </a:xfrm>
      </p:grpSpPr>
      <p:sp>
        <p:nvSpPr>
          <p:cNvPr id="251" name="Shape 251"/>
          <p:cNvSpPr txBox="1"/>
          <p:nvPr>
            <p:ph type="title"/>
          </p:nvPr>
        </p:nvSpPr>
        <p:spPr>
          <a:xfrm>
            <a:off x="195850" y="2768475"/>
            <a:ext cx="8670000" cy="1950300"/>
          </a:xfrm>
          <a:prstGeom prst="rect">
            <a:avLst/>
          </a:prstGeom>
        </p:spPr>
        <p:txBody>
          <a:bodyPr anchorCtr="0" anchor="b" bIns="91425" lIns="91425" rIns="91425" tIns="91425">
            <a:noAutofit/>
          </a:bodyPr>
          <a:lstStyle/>
          <a:p>
            <a:pPr lvl="0" rtl="0" algn="l">
              <a:spcBef>
                <a:spcPts val="0"/>
              </a:spcBef>
              <a:buNone/>
            </a:pPr>
            <a:r>
              <a:rPr lang="en" sz="4800"/>
              <a:t>What is one advantage of using a more advanced algorithm like LZ77 as opposed to simple Huffman encoding?</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5"/>
        </a:solidFill>
      </p:bgPr>
    </p:bg>
    <p:spTree>
      <p:nvGrpSpPr>
        <p:cNvPr id="255" name="Shape 255"/>
        <p:cNvGrpSpPr/>
        <p:nvPr/>
      </p:nvGrpSpPr>
      <p:grpSpPr>
        <a:xfrm>
          <a:off x="0" y="0"/>
          <a:ext cx="0" cy="0"/>
          <a:chOff x="0" y="0"/>
          <a:chExt cx="0" cy="0"/>
        </a:xfrm>
      </p:grpSpPr>
      <p:sp>
        <p:nvSpPr>
          <p:cNvPr id="256" name="Shape 256"/>
          <p:cNvSpPr txBox="1"/>
          <p:nvPr>
            <p:ph type="title"/>
          </p:nvPr>
        </p:nvSpPr>
        <p:spPr>
          <a:xfrm>
            <a:off x="188125" y="2892050"/>
            <a:ext cx="8670000" cy="1950300"/>
          </a:xfrm>
          <a:prstGeom prst="rect">
            <a:avLst/>
          </a:prstGeom>
        </p:spPr>
        <p:txBody>
          <a:bodyPr anchorCtr="0" anchor="b" bIns="91425" lIns="91425" rIns="91425" tIns="91425">
            <a:noAutofit/>
          </a:bodyPr>
          <a:lstStyle/>
          <a:p>
            <a:pPr lvl="0" rtl="0" algn="l">
              <a:spcBef>
                <a:spcPts val="0"/>
              </a:spcBef>
              <a:buNone/>
            </a:pPr>
            <a:r>
              <a:rPr lang="en" sz="3600"/>
              <a:t>There are many, but some options:</a:t>
            </a:r>
          </a:p>
          <a:p>
            <a:pPr lvl="0" rtl="0" algn="l">
              <a:spcBef>
                <a:spcPts val="0"/>
              </a:spcBef>
              <a:buNone/>
            </a:pPr>
            <a:r>
              <a:t/>
            </a:r>
            <a:endParaRPr sz="3600"/>
          </a:p>
          <a:p>
            <a:pPr indent="-457200" lvl="0" marL="457200" rtl="0" algn="l">
              <a:spcBef>
                <a:spcPts val="0"/>
              </a:spcBef>
              <a:buSzPct val="100000"/>
              <a:buAutoNum type="arabicPeriod"/>
            </a:pPr>
            <a:r>
              <a:rPr lang="en" sz="3600"/>
              <a:t>No need to transmit a dictionary with LZ77</a:t>
            </a:r>
          </a:p>
          <a:p>
            <a:pPr indent="-457200" lvl="0" marL="457200" rtl="0" algn="l">
              <a:spcBef>
                <a:spcPts val="0"/>
              </a:spcBef>
              <a:buSzPct val="100000"/>
              <a:buAutoNum type="arabicPeriod"/>
            </a:pPr>
            <a:r>
              <a:rPr lang="en" sz="3600"/>
              <a:t>Better compression overall</a:t>
            </a:r>
          </a:p>
          <a:p>
            <a:pPr indent="-457200" lvl="0" marL="457200" rtl="0" algn="l">
              <a:spcBef>
                <a:spcPts val="0"/>
              </a:spcBef>
              <a:buSzPct val="100000"/>
              <a:buAutoNum type="arabicPeriod"/>
            </a:pPr>
            <a:r>
              <a:rPr lang="en" sz="3600"/>
              <a:t>LZ77 is optimized to more efficiently encode repeated patterns, not just characters</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260" name="Shape 260"/>
        <p:cNvGrpSpPr/>
        <p:nvPr/>
      </p:nvGrpSpPr>
      <p:grpSpPr>
        <a:xfrm>
          <a:off x="0" y="0"/>
          <a:ext cx="0" cy="0"/>
          <a:chOff x="0" y="0"/>
          <a:chExt cx="0" cy="0"/>
        </a:xfrm>
      </p:grpSpPr>
      <p:sp>
        <p:nvSpPr>
          <p:cNvPr id="261" name="Shape 261"/>
          <p:cNvSpPr txBox="1"/>
          <p:nvPr>
            <p:ph type="title"/>
          </p:nvPr>
        </p:nvSpPr>
        <p:spPr>
          <a:xfrm>
            <a:off x="311700" y="999925"/>
            <a:ext cx="8670000" cy="1950300"/>
          </a:xfrm>
          <a:prstGeom prst="rect">
            <a:avLst/>
          </a:prstGeom>
        </p:spPr>
        <p:txBody>
          <a:bodyPr anchorCtr="0" anchor="b" bIns="91425" lIns="91425" rIns="91425" tIns="91425">
            <a:noAutofit/>
          </a:bodyPr>
          <a:lstStyle/>
          <a:p>
            <a:pPr lvl="0" rtl="0" algn="l">
              <a:spcBef>
                <a:spcPts val="0"/>
              </a:spcBef>
              <a:buNone/>
            </a:pPr>
            <a:r>
              <a:rPr lang="en" sz="3600"/>
              <a:t>How many elements are used in the fixed-length codeword?</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5"/>
        </a:solidFill>
      </p:bgPr>
    </p:bg>
    <p:spTree>
      <p:nvGrpSpPr>
        <p:cNvPr id="265" name="Shape 265"/>
        <p:cNvGrpSpPr/>
        <p:nvPr/>
      </p:nvGrpSpPr>
      <p:grpSpPr>
        <a:xfrm>
          <a:off x="0" y="0"/>
          <a:ext cx="0" cy="0"/>
          <a:chOff x="0" y="0"/>
          <a:chExt cx="0" cy="0"/>
        </a:xfrm>
      </p:grpSpPr>
      <p:sp>
        <p:nvSpPr>
          <p:cNvPr id="266" name="Shape 266"/>
          <p:cNvSpPr txBox="1"/>
          <p:nvPr>
            <p:ph type="title"/>
          </p:nvPr>
        </p:nvSpPr>
        <p:spPr>
          <a:xfrm>
            <a:off x="288525" y="1424675"/>
            <a:ext cx="8670000" cy="1950300"/>
          </a:xfrm>
          <a:prstGeom prst="rect">
            <a:avLst/>
          </a:prstGeom>
        </p:spPr>
        <p:txBody>
          <a:bodyPr anchorCtr="0" anchor="b" bIns="91425" lIns="91425" rIns="91425" tIns="91425">
            <a:noAutofit/>
          </a:bodyPr>
          <a:lstStyle/>
          <a:p>
            <a:pPr lvl="0" rtl="0" algn="l">
              <a:spcBef>
                <a:spcPts val="0"/>
              </a:spcBef>
              <a:buNone/>
            </a:pPr>
            <a:r>
              <a:rPr lang="en" sz="4800"/>
              <a:t>Fixed-length encoding takes into account three elements</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270" name="Shape 270"/>
        <p:cNvGrpSpPr/>
        <p:nvPr/>
      </p:nvGrpSpPr>
      <p:grpSpPr>
        <a:xfrm>
          <a:off x="0" y="0"/>
          <a:ext cx="0" cy="0"/>
          <a:chOff x="0" y="0"/>
          <a:chExt cx="0" cy="0"/>
        </a:xfrm>
      </p:grpSpPr>
      <p:sp>
        <p:nvSpPr>
          <p:cNvPr id="271" name="Shape 271"/>
          <p:cNvSpPr txBox="1"/>
          <p:nvPr>
            <p:ph type="title"/>
          </p:nvPr>
        </p:nvSpPr>
        <p:spPr>
          <a:xfrm>
            <a:off x="311700" y="999925"/>
            <a:ext cx="8670000" cy="1950300"/>
          </a:xfrm>
          <a:prstGeom prst="rect">
            <a:avLst/>
          </a:prstGeom>
        </p:spPr>
        <p:txBody>
          <a:bodyPr anchorCtr="0" anchor="b" bIns="91425" lIns="91425" rIns="91425" tIns="91425">
            <a:noAutofit/>
          </a:bodyPr>
          <a:lstStyle/>
          <a:p>
            <a:pPr lvl="0" rtl="0" algn="l">
              <a:spcBef>
                <a:spcPts val="0"/>
              </a:spcBef>
              <a:buNone/>
            </a:pPr>
            <a:r>
              <a:rPr lang="en" sz="4800"/>
              <a:t>What are those elements?</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5"/>
        </a:solidFill>
      </p:bgPr>
    </p:bg>
    <p:spTree>
      <p:nvGrpSpPr>
        <p:cNvPr id="275" name="Shape 275"/>
        <p:cNvGrpSpPr/>
        <p:nvPr/>
      </p:nvGrpSpPr>
      <p:grpSpPr>
        <a:xfrm>
          <a:off x="0" y="0"/>
          <a:ext cx="0" cy="0"/>
          <a:chOff x="0" y="0"/>
          <a:chExt cx="0" cy="0"/>
        </a:xfrm>
      </p:grpSpPr>
      <p:sp>
        <p:nvSpPr>
          <p:cNvPr id="276" name="Shape 276"/>
          <p:cNvSpPr txBox="1"/>
          <p:nvPr>
            <p:ph type="title"/>
          </p:nvPr>
        </p:nvSpPr>
        <p:spPr>
          <a:xfrm>
            <a:off x="311700" y="999925"/>
            <a:ext cx="8670000" cy="1950300"/>
          </a:xfrm>
          <a:prstGeom prst="rect">
            <a:avLst/>
          </a:prstGeom>
        </p:spPr>
        <p:txBody>
          <a:bodyPr anchorCtr="0" anchor="b" bIns="91425" lIns="91425" rIns="91425" tIns="91425">
            <a:noAutofit/>
          </a:bodyPr>
          <a:lstStyle/>
          <a:p>
            <a:pPr lvl="0" rtl="0" algn="l">
              <a:spcBef>
                <a:spcPts val="0"/>
              </a:spcBef>
              <a:buNone/>
            </a:pPr>
            <a:r>
              <a:rPr lang="en" sz="4800"/>
              <a:t>Position, length, and first non-matching symbol</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280" name="Shape 280"/>
        <p:cNvGrpSpPr/>
        <p:nvPr/>
      </p:nvGrpSpPr>
      <p:grpSpPr>
        <a:xfrm>
          <a:off x="0" y="0"/>
          <a:ext cx="0" cy="0"/>
          <a:chOff x="0" y="0"/>
          <a:chExt cx="0" cy="0"/>
        </a:xfrm>
      </p:grpSpPr>
      <p:sp>
        <p:nvSpPr>
          <p:cNvPr id="281" name="Shape 281"/>
          <p:cNvSpPr txBox="1"/>
          <p:nvPr>
            <p:ph type="title"/>
          </p:nvPr>
        </p:nvSpPr>
        <p:spPr>
          <a:xfrm>
            <a:off x="311700" y="999925"/>
            <a:ext cx="8670000" cy="1950300"/>
          </a:xfrm>
          <a:prstGeom prst="rect">
            <a:avLst/>
          </a:prstGeom>
        </p:spPr>
        <p:txBody>
          <a:bodyPr anchorCtr="0" anchor="b" bIns="91425" lIns="91425" rIns="91425" tIns="91425">
            <a:noAutofit/>
          </a:bodyPr>
          <a:lstStyle/>
          <a:p>
            <a:pPr lvl="0" rtl="0" algn="l">
              <a:spcBef>
                <a:spcPts val="0"/>
              </a:spcBef>
              <a:buNone/>
            </a:pPr>
            <a:r>
              <a:rPr lang="en" sz="4800"/>
              <a:t>What’s the difference between fixed-length and variable-length prefixes?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An Introduction to Data Compression</a:t>
            </a:r>
          </a:p>
          <a:p>
            <a:pPr lvl="0">
              <a:spcBef>
                <a:spcPts val="0"/>
              </a:spcBef>
              <a:buNone/>
            </a:pPr>
            <a:r>
              <a:t/>
            </a:r>
            <a:endParaRPr/>
          </a:p>
        </p:txBody>
      </p:sp>
      <p:sp>
        <p:nvSpPr>
          <p:cNvPr id="121" name="Shape 121"/>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har char="-"/>
            </a:pPr>
            <a:r>
              <a:rPr lang="en"/>
              <a:t>Many different data compression algorithms have been developed over the years, many of them specific to text, images, music, and more.</a:t>
            </a:r>
          </a:p>
          <a:p>
            <a:pPr lvl="0" rtl="0">
              <a:spcBef>
                <a:spcPts val="0"/>
              </a:spcBef>
              <a:buNone/>
            </a:pPr>
            <a:r>
              <a:t/>
            </a:r>
            <a:endParaRPr/>
          </a:p>
          <a:p>
            <a:pPr indent="-228600" lvl="0" marL="457200" rtl="0">
              <a:spcBef>
                <a:spcPts val="0"/>
              </a:spcBef>
              <a:buChar char="-"/>
            </a:pPr>
            <a:r>
              <a:rPr lang="en"/>
              <a:t>We’ve talked about Huffman Encoding, one of the more famous algorithms</a:t>
            </a:r>
          </a:p>
          <a:p>
            <a:pPr lvl="0" rtl="0">
              <a:spcBef>
                <a:spcPts val="0"/>
              </a:spcBef>
              <a:buNone/>
            </a:pPr>
            <a:r>
              <a:t/>
            </a:r>
            <a:endParaRPr/>
          </a:p>
          <a:p>
            <a:pPr indent="-228600" lvl="0" marL="457200">
              <a:spcBef>
                <a:spcPts val="0"/>
              </a:spcBef>
              <a:buChar char="-"/>
            </a:pPr>
            <a:r>
              <a:rPr lang="en"/>
              <a:t>It’s an example of lossless compression, but there is also lossy compression</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5"/>
        </a:solidFill>
      </p:bgPr>
    </p:bg>
    <p:spTree>
      <p:nvGrpSpPr>
        <p:cNvPr id="285" name="Shape 285"/>
        <p:cNvGrpSpPr/>
        <p:nvPr/>
      </p:nvGrpSpPr>
      <p:grpSpPr>
        <a:xfrm>
          <a:off x="0" y="0"/>
          <a:ext cx="0" cy="0"/>
          <a:chOff x="0" y="0"/>
          <a:chExt cx="0" cy="0"/>
        </a:xfrm>
      </p:grpSpPr>
      <p:sp>
        <p:nvSpPr>
          <p:cNvPr id="286" name="Shape 286"/>
          <p:cNvSpPr txBox="1"/>
          <p:nvPr>
            <p:ph type="title"/>
          </p:nvPr>
        </p:nvSpPr>
        <p:spPr>
          <a:xfrm>
            <a:off x="327150" y="2776225"/>
            <a:ext cx="8670000" cy="1950300"/>
          </a:xfrm>
          <a:prstGeom prst="rect">
            <a:avLst/>
          </a:prstGeom>
        </p:spPr>
        <p:txBody>
          <a:bodyPr anchorCtr="0" anchor="b" bIns="91425" lIns="91425" rIns="91425" tIns="91425">
            <a:noAutofit/>
          </a:bodyPr>
          <a:lstStyle/>
          <a:p>
            <a:pPr lvl="0" rtl="0" algn="l">
              <a:spcBef>
                <a:spcPts val="0"/>
              </a:spcBef>
              <a:buNone/>
            </a:pPr>
            <a:r>
              <a:rPr lang="en" sz="4800"/>
              <a:t>Fixed-length prefixes are all the same length, whereas variable-length prefixes change length based on frequency.</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290" name="Shape 290"/>
        <p:cNvGrpSpPr/>
        <p:nvPr/>
      </p:nvGrpSpPr>
      <p:grpSpPr>
        <a:xfrm>
          <a:off x="0" y="0"/>
          <a:ext cx="0" cy="0"/>
          <a:chOff x="0" y="0"/>
          <a:chExt cx="0" cy="0"/>
        </a:xfrm>
      </p:grpSpPr>
      <p:sp>
        <p:nvSpPr>
          <p:cNvPr id="291" name="Shape 291"/>
          <p:cNvSpPr txBox="1"/>
          <p:nvPr>
            <p:ph type="title"/>
          </p:nvPr>
        </p:nvSpPr>
        <p:spPr>
          <a:xfrm>
            <a:off x="311700" y="999925"/>
            <a:ext cx="8670000" cy="1950300"/>
          </a:xfrm>
          <a:prstGeom prst="rect">
            <a:avLst/>
          </a:prstGeom>
        </p:spPr>
        <p:txBody>
          <a:bodyPr anchorCtr="0" anchor="b" bIns="91425" lIns="91425" rIns="91425" tIns="91425">
            <a:noAutofit/>
          </a:bodyPr>
          <a:lstStyle/>
          <a:p>
            <a:pPr lvl="0" rtl="0" algn="l">
              <a:spcBef>
                <a:spcPts val="0"/>
              </a:spcBef>
              <a:buNone/>
            </a:pPr>
            <a:r>
              <a:rPr lang="en" sz="4800"/>
              <a:t>What type of compression algorithms do JPEG and MP3 use?</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5"/>
        </a:solidFill>
      </p:bgPr>
    </p:bg>
    <p:spTree>
      <p:nvGrpSpPr>
        <p:cNvPr id="295" name="Shape 295"/>
        <p:cNvGrpSpPr/>
        <p:nvPr/>
      </p:nvGrpSpPr>
      <p:grpSpPr>
        <a:xfrm>
          <a:off x="0" y="0"/>
          <a:ext cx="0" cy="0"/>
          <a:chOff x="0" y="0"/>
          <a:chExt cx="0" cy="0"/>
        </a:xfrm>
      </p:grpSpPr>
      <p:sp>
        <p:nvSpPr>
          <p:cNvPr id="296" name="Shape 296"/>
          <p:cNvSpPr txBox="1"/>
          <p:nvPr>
            <p:ph type="title"/>
          </p:nvPr>
        </p:nvSpPr>
        <p:spPr>
          <a:xfrm>
            <a:off x="237000" y="1301125"/>
            <a:ext cx="8670000" cy="1950300"/>
          </a:xfrm>
          <a:prstGeom prst="rect">
            <a:avLst/>
          </a:prstGeom>
        </p:spPr>
        <p:txBody>
          <a:bodyPr anchorCtr="0" anchor="b" bIns="91425" lIns="91425" rIns="91425" tIns="91425">
            <a:noAutofit/>
          </a:bodyPr>
          <a:lstStyle/>
          <a:p>
            <a:pPr lvl="0" rtl="0" algn="l">
              <a:spcBef>
                <a:spcPts val="0"/>
              </a:spcBef>
              <a:buNone/>
            </a:pPr>
            <a:r>
              <a:rPr lang="en" sz="4800"/>
              <a:t>They are examples of lossy compression.</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300" name="Shape 300"/>
        <p:cNvGrpSpPr/>
        <p:nvPr/>
      </p:nvGrpSpPr>
      <p:grpSpPr>
        <a:xfrm>
          <a:off x="0" y="0"/>
          <a:ext cx="0" cy="0"/>
          <a:chOff x="0" y="0"/>
          <a:chExt cx="0" cy="0"/>
        </a:xfrm>
      </p:grpSpPr>
      <p:sp>
        <p:nvSpPr>
          <p:cNvPr id="301" name="Shape 301"/>
          <p:cNvSpPr txBox="1"/>
          <p:nvPr>
            <p:ph type="title"/>
          </p:nvPr>
        </p:nvSpPr>
        <p:spPr>
          <a:xfrm>
            <a:off x="311700" y="999925"/>
            <a:ext cx="8670000" cy="1950300"/>
          </a:xfrm>
          <a:prstGeom prst="rect">
            <a:avLst/>
          </a:prstGeom>
        </p:spPr>
        <p:txBody>
          <a:bodyPr anchorCtr="0" anchor="b" bIns="91425" lIns="91425" rIns="91425" tIns="91425">
            <a:noAutofit/>
          </a:bodyPr>
          <a:lstStyle/>
          <a:p>
            <a:pPr lvl="0" rtl="0" algn="l">
              <a:spcBef>
                <a:spcPts val="0"/>
              </a:spcBef>
              <a:buNone/>
            </a:pPr>
            <a:r>
              <a:rPr lang="en" sz="4800"/>
              <a:t>What’s the difference between lossy and lossless compression?</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5"/>
        </a:solidFill>
      </p:bgPr>
    </p:bg>
    <p:spTree>
      <p:nvGrpSpPr>
        <p:cNvPr id="305" name="Shape 305"/>
        <p:cNvGrpSpPr/>
        <p:nvPr/>
      </p:nvGrpSpPr>
      <p:grpSpPr>
        <a:xfrm>
          <a:off x="0" y="0"/>
          <a:ext cx="0" cy="0"/>
          <a:chOff x="0" y="0"/>
          <a:chExt cx="0" cy="0"/>
        </a:xfrm>
      </p:grpSpPr>
      <p:sp>
        <p:nvSpPr>
          <p:cNvPr id="306" name="Shape 306"/>
          <p:cNvSpPr txBox="1"/>
          <p:nvPr>
            <p:ph type="title"/>
          </p:nvPr>
        </p:nvSpPr>
        <p:spPr>
          <a:xfrm>
            <a:off x="164950" y="2838000"/>
            <a:ext cx="8670000" cy="1950300"/>
          </a:xfrm>
          <a:prstGeom prst="rect">
            <a:avLst/>
          </a:prstGeom>
        </p:spPr>
        <p:txBody>
          <a:bodyPr anchorCtr="0" anchor="b" bIns="91425" lIns="91425" rIns="91425" tIns="91425">
            <a:noAutofit/>
          </a:bodyPr>
          <a:lstStyle/>
          <a:p>
            <a:pPr lvl="0" rtl="0" algn="l">
              <a:spcBef>
                <a:spcPts val="0"/>
              </a:spcBef>
              <a:buNone/>
            </a:pPr>
            <a:r>
              <a:rPr lang="en" sz="4800"/>
              <a:t>Lossy compression cannot be decompressed without losing some of the original information, while this is not true of lossless compression.</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0" name="Shape 310"/>
        <p:cNvGrpSpPr/>
        <p:nvPr/>
      </p:nvGrpSpPr>
      <p:grpSpPr>
        <a:xfrm>
          <a:off x="0" y="0"/>
          <a:ext cx="0" cy="0"/>
          <a:chOff x="0" y="0"/>
          <a:chExt cx="0" cy="0"/>
        </a:xfrm>
      </p:grpSpPr>
      <p:sp>
        <p:nvSpPr>
          <p:cNvPr id="311" name="Shape 311"/>
          <p:cNvSpPr txBox="1"/>
          <p:nvPr>
            <p:ph type="title"/>
          </p:nvPr>
        </p:nvSpPr>
        <p:spPr>
          <a:xfrm>
            <a:off x="344250" y="1403850"/>
            <a:ext cx="8455500" cy="2146800"/>
          </a:xfrm>
          <a:prstGeom prst="rect">
            <a:avLst/>
          </a:prstGeom>
        </p:spPr>
        <p:txBody>
          <a:bodyPr anchorCtr="0" anchor="ctr" bIns="91425" lIns="91425" rIns="91425" tIns="91425">
            <a:noAutofit/>
          </a:bodyPr>
          <a:lstStyle/>
          <a:p>
            <a:pPr lvl="0" rtl="0">
              <a:spcBef>
                <a:spcPts val="0"/>
              </a:spcBef>
              <a:buNone/>
            </a:pPr>
            <a:r>
              <a:rPr lang="en"/>
              <a:t>Round 2 - 200 pts.</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315" name="Shape 315"/>
        <p:cNvGrpSpPr/>
        <p:nvPr/>
      </p:nvGrpSpPr>
      <p:grpSpPr>
        <a:xfrm>
          <a:off x="0" y="0"/>
          <a:ext cx="0" cy="0"/>
          <a:chOff x="0" y="0"/>
          <a:chExt cx="0" cy="0"/>
        </a:xfrm>
      </p:grpSpPr>
      <p:sp>
        <p:nvSpPr>
          <p:cNvPr id="316" name="Shape 316"/>
          <p:cNvSpPr txBox="1"/>
          <p:nvPr>
            <p:ph type="title"/>
          </p:nvPr>
        </p:nvSpPr>
        <p:spPr>
          <a:xfrm>
            <a:off x="203575" y="2196975"/>
            <a:ext cx="8670000" cy="1950300"/>
          </a:xfrm>
          <a:prstGeom prst="rect">
            <a:avLst/>
          </a:prstGeom>
        </p:spPr>
        <p:txBody>
          <a:bodyPr anchorCtr="0" anchor="b" bIns="91425" lIns="91425" rIns="91425" tIns="91425">
            <a:noAutofit/>
          </a:bodyPr>
          <a:lstStyle/>
          <a:p>
            <a:pPr lvl="0" rtl="0" algn="l">
              <a:spcBef>
                <a:spcPts val="0"/>
              </a:spcBef>
              <a:buNone/>
            </a:pPr>
            <a:r>
              <a:rPr lang="en" sz="4800"/>
              <a:t>Why is the JPEG algorithm a lossy compression algorithm? As in, which specific steps make it lossy?</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5"/>
        </a:solidFill>
      </p:bgPr>
    </p:bg>
    <p:spTree>
      <p:nvGrpSpPr>
        <p:cNvPr id="320" name="Shape 320"/>
        <p:cNvGrpSpPr/>
        <p:nvPr/>
      </p:nvGrpSpPr>
      <p:grpSpPr>
        <a:xfrm>
          <a:off x="0" y="0"/>
          <a:ext cx="0" cy="0"/>
          <a:chOff x="0" y="0"/>
          <a:chExt cx="0" cy="0"/>
        </a:xfrm>
      </p:grpSpPr>
      <p:sp>
        <p:nvSpPr>
          <p:cNvPr id="321" name="Shape 321"/>
          <p:cNvSpPr txBox="1"/>
          <p:nvPr>
            <p:ph type="title"/>
          </p:nvPr>
        </p:nvSpPr>
        <p:spPr>
          <a:xfrm>
            <a:off x="237000" y="1841725"/>
            <a:ext cx="8670000" cy="1950300"/>
          </a:xfrm>
          <a:prstGeom prst="rect">
            <a:avLst/>
          </a:prstGeom>
        </p:spPr>
        <p:txBody>
          <a:bodyPr anchorCtr="0" anchor="b" bIns="91425" lIns="91425" rIns="91425" tIns="91425">
            <a:noAutofit/>
          </a:bodyPr>
          <a:lstStyle/>
          <a:p>
            <a:pPr lvl="0" rtl="0" algn="l">
              <a:spcBef>
                <a:spcPts val="0"/>
              </a:spcBef>
              <a:buNone/>
            </a:pPr>
            <a:r>
              <a:rPr lang="en" sz="3600"/>
              <a:t>During the compression, many pixel values are rounded up and many that are close to zero are converted to zero - these operations are undoable.</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325" name="Shape 325"/>
        <p:cNvGrpSpPr/>
        <p:nvPr/>
      </p:nvGrpSpPr>
      <p:grpSpPr>
        <a:xfrm>
          <a:off x="0" y="0"/>
          <a:ext cx="0" cy="0"/>
          <a:chOff x="0" y="0"/>
          <a:chExt cx="0" cy="0"/>
        </a:xfrm>
      </p:grpSpPr>
      <p:sp>
        <p:nvSpPr>
          <p:cNvPr id="326" name="Shape 326"/>
          <p:cNvSpPr txBox="1"/>
          <p:nvPr>
            <p:ph type="title"/>
          </p:nvPr>
        </p:nvSpPr>
        <p:spPr>
          <a:xfrm>
            <a:off x="203575" y="1725875"/>
            <a:ext cx="8670000" cy="1950300"/>
          </a:xfrm>
          <a:prstGeom prst="rect">
            <a:avLst/>
          </a:prstGeom>
        </p:spPr>
        <p:txBody>
          <a:bodyPr anchorCtr="0" anchor="b" bIns="91425" lIns="91425" rIns="91425" tIns="91425">
            <a:noAutofit/>
          </a:bodyPr>
          <a:lstStyle/>
          <a:p>
            <a:pPr lvl="0" rtl="0" algn="l">
              <a:spcBef>
                <a:spcPts val="0"/>
              </a:spcBef>
              <a:buNone/>
            </a:pPr>
            <a:r>
              <a:rPr lang="en" sz="4800"/>
              <a:t>Construct a Huffman tree for the string:</a:t>
            </a:r>
          </a:p>
          <a:p>
            <a:pPr lvl="0" rtl="0" algn="l">
              <a:spcBef>
                <a:spcPts val="0"/>
              </a:spcBef>
              <a:buNone/>
            </a:pPr>
            <a:r>
              <a:rPr lang="en" sz="4800"/>
              <a:t> “traveling salsman”</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5"/>
        </a:solidFill>
      </p:bgPr>
    </p:bg>
    <p:spTree>
      <p:nvGrpSpPr>
        <p:cNvPr id="330" name="Shape 330"/>
        <p:cNvGrpSpPr/>
        <p:nvPr/>
      </p:nvGrpSpPr>
      <p:grpSpPr>
        <a:xfrm>
          <a:off x="0" y="0"/>
          <a:ext cx="0" cy="0"/>
          <a:chOff x="0" y="0"/>
          <a:chExt cx="0" cy="0"/>
        </a:xfrm>
      </p:grpSpPr>
      <p:sp>
        <p:nvSpPr>
          <p:cNvPr id="331" name="Shape 331"/>
          <p:cNvSpPr txBox="1"/>
          <p:nvPr>
            <p:ph type="title"/>
          </p:nvPr>
        </p:nvSpPr>
        <p:spPr>
          <a:xfrm>
            <a:off x="188125" y="2583125"/>
            <a:ext cx="8670000" cy="1950300"/>
          </a:xfrm>
          <a:prstGeom prst="rect">
            <a:avLst/>
          </a:prstGeom>
        </p:spPr>
        <p:txBody>
          <a:bodyPr anchorCtr="0" anchor="b" bIns="91425" lIns="91425" rIns="91425" tIns="91425">
            <a:noAutofit/>
          </a:bodyPr>
          <a:lstStyle/>
          <a:p>
            <a:pPr lvl="0" rtl="0" algn="l">
              <a:spcBef>
                <a:spcPts val="0"/>
              </a:spcBef>
              <a:buNone/>
            </a:pPr>
            <a:r>
              <a:rPr lang="en" sz="3600"/>
              <a:t>There are 16 characters, with frequencies:</a:t>
            </a:r>
          </a:p>
          <a:p>
            <a:pPr lvl="0" rtl="0" algn="l">
              <a:spcBef>
                <a:spcPts val="0"/>
              </a:spcBef>
              <a:buNone/>
            </a:pPr>
            <a:r>
              <a:rPr lang="en" sz="3600"/>
              <a:t>(a 3) (l 2) (n 2) (s 2) (i 1) (g 1) (t 1) (r 1) (v 1) (e 1) (m 1)</a:t>
            </a:r>
          </a:p>
          <a:p>
            <a:pPr lvl="0" rtl="0" algn="l">
              <a:spcBef>
                <a:spcPts val="0"/>
              </a:spcBef>
              <a:buNone/>
            </a:pPr>
            <a:r>
              <a:t/>
            </a:r>
            <a:endParaRPr sz="3600"/>
          </a:p>
          <a:p>
            <a:pPr lvl="0" rtl="0" algn="l">
              <a:spcBef>
                <a:spcPts val="0"/>
              </a:spcBef>
              <a:buNone/>
            </a:pPr>
            <a:r>
              <a:t/>
            </a:r>
            <a:endParaRPr sz="3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Lossy vs. Lossless</a:t>
            </a:r>
          </a:p>
          <a:p>
            <a:pPr lvl="0">
              <a:spcBef>
                <a:spcPts val="0"/>
              </a:spcBef>
              <a:buNone/>
            </a:pPr>
            <a:r>
              <a:t/>
            </a:r>
            <a:endParaRPr/>
          </a:p>
        </p:txBody>
      </p:sp>
      <p:sp>
        <p:nvSpPr>
          <p:cNvPr id="127" name="Shape 127"/>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har char="-"/>
            </a:pPr>
            <a:r>
              <a:rPr lang="en"/>
              <a:t>Lossless compression: when data is decompressed, it is restored in the exact same state or without loss of information</a:t>
            </a:r>
          </a:p>
          <a:p>
            <a:pPr indent="-228600" lvl="1" marL="914400" rtl="0">
              <a:spcBef>
                <a:spcPts val="0"/>
              </a:spcBef>
              <a:buChar char="-"/>
            </a:pPr>
            <a:r>
              <a:rPr lang="en"/>
              <a:t>Huffman Encoding</a:t>
            </a:r>
          </a:p>
          <a:p>
            <a:pPr indent="-228600" lvl="1" marL="914400" rtl="0">
              <a:spcBef>
                <a:spcPts val="0"/>
              </a:spcBef>
              <a:buChar char="-"/>
            </a:pPr>
            <a:r>
              <a:rPr lang="en"/>
              <a:t>LZ77</a:t>
            </a:r>
          </a:p>
          <a:p>
            <a:pPr indent="-228600" lvl="1" marL="914400" rtl="0">
              <a:spcBef>
                <a:spcPts val="0"/>
              </a:spcBef>
              <a:buChar char="-"/>
            </a:pPr>
            <a:r>
              <a:rPr lang="en"/>
              <a:t>PNG, BMP, WAV</a:t>
            </a:r>
          </a:p>
          <a:p>
            <a:pPr lvl="0" rtl="0">
              <a:spcBef>
                <a:spcPts val="0"/>
              </a:spcBef>
              <a:buNone/>
            </a:pPr>
            <a:r>
              <a:rPr lang="en"/>
              <a:t> </a:t>
            </a:r>
          </a:p>
          <a:p>
            <a:pPr indent="-228600" lvl="0" marL="457200" rtl="0">
              <a:spcBef>
                <a:spcPts val="0"/>
              </a:spcBef>
              <a:buChar char="-"/>
            </a:pPr>
            <a:r>
              <a:rPr lang="en"/>
              <a:t>Lossy Compression: upon decompression, some elements are lost or unable to be restored, some loss of fidelity.</a:t>
            </a:r>
          </a:p>
          <a:p>
            <a:pPr indent="-228600" lvl="1" marL="914400" rtl="0">
              <a:spcBef>
                <a:spcPts val="0"/>
              </a:spcBef>
              <a:buChar char="-"/>
            </a:pPr>
            <a:r>
              <a:rPr lang="en"/>
              <a:t>MP3</a:t>
            </a:r>
          </a:p>
          <a:p>
            <a:pPr indent="-228600" lvl="1" marL="914400">
              <a:spcBef>
                <a:spcPts val="0"/>
              </a:spcBef>
              <a:buChar char="-"/>
            </a:pPr>
            <a:r>
              <a:rPr lang="en"/>
              <a:t>JPG/JPEG</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335" name="Shape 335"/>
        <p:cNvGrpSpPr/>
        <p:nvPr/>
      </p:nvGrpSpPr>
      <p:grpSpPr>
        <a:xfrm>
          <a:off x="0" y="0"/>
          <a:ext cx="0" cy="0"/>
          <a:chOff x="0" y="0"/>
          <a:chExt cx="0" cy="0"/>
        </a:xfrm>
      </p:grpSpPr>
      <p:sp>
        <p:nvSpPr>
          <p:cNvPr id="336" name="Shape 336"/>
          <p:cNvSpPr txBox="1"/>
          <p:nvPr>
            <p:ph type="title"/>
          </p:nvPr>
        </p:nvSpPr>
        <p:spPr>
          <a:xfrm>
            <a:off x="195850" y="2552275"/>
            <a:ext cx="8670000" cy="1950300"/>
          </a:xfrm>
          <a:prstGeom prst="rect">
            <a:avLst/>
          </a:prstGeom>
        </p:spPr>
        <p:txBody>
          <a:bodyPr anchorCtr="0" anchor="b" bIns="91425" lIns="91425" rIns="91425" tIns="91425">
            <a:noAutofit/>
          </a:bodyPr>
          <a:lstStyle/>
          <a:p>
            <a:pPr lvl="0" rtl="0" algn="l">
              <a:spcBef>
                <a:spcPts val="0"/>
              </a:spcBef>
              <a:buNone/>
            </a:pPr>
            <a:r>
              <a:rPr lang="en" sz="4800"/>
              <a:t>What’s the advantage of the LZ77 as compared to compression methods that don’t use an adaptive dictionary?</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5"/>
        </a:solidFill>
      </p:bgPr>
    </p:bg>
    <p:spTree>
      <p:nvGrpSpPr>
        <p:cNvPr id="340" name="Shape 340"/>
        <p:cNvGrpSpPr/>
        <p:nvPr/>
      </p:nvGrpSpPr>
      <p:grpSpPr>
        <a:xfrm>
          <a:off x="0" y="0"/>
          <a:ext cx="0" cy="0"/>
          <a:chOff x="0" y="0"/>
          <a:chExt cx="0" cy="0"/>
        </a:xfrm>
      </p:grpSpPr>
      <p:sp>
        <p:nvSpPr>
          <p:cNvPr id="341" name="Shape 341"/>
          <p:cNvSpPr txBox="1"/>
          <p:nvPr>
            <p:ph type="title"/>
          </p:nvPr>
        </p:nvSpPr>
        <p:spPr>
          <a:xfrm>
            <a:off x="237000" y="2544550"/>
            <a:ext cx="8670000" cy="1950300"/>
          </a:xfrm>
          <a:prstGeom prst="rect">
            <a:avLst/>
          </a:prstGeom>
        </p:spPr>
        <p:txBody>
          <a:bodyPr anchorCtr="0" anchor="b" bIns="91425" lIns="91425" rIns="91425" tIns="91425">
            <a:noAutofit/>
          </a:bodyPr>
          <a:lstStyle/>
          <a:p>
            <a:pPr lvl="0" rtl="0" algn="l">
              <a:spcBef>
                <a:spcPts val="0"/>
              </a:spcBef>
              <a:buNone/>
            </a:pPr>
            <a:r>
              <a:rPr lang="en" sz="4800"/>
              <a:t>With an adaptive dictionary algorithm like LZ77, the decoder can actually construct the dictionary as it goes</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345" name="Shape 345"/>
        <p:cNvGrpSpPr/>
        <p:nvPr/>
      </p:nvGrpSpPr>
      <p:grpSpPr>
        <a:xfrm>
          <a:off x="0" y="0"/>
          <a:ext cx="0" cy="0"/>
          <a:chOff x="0" y="0"/>
          <a:chExt cx="0" cy="0"/>
        </a:xfrm>
      </p:grpSpPr>
      <p:sp>
        <p:nvSpPr>
          <p:cNvPr id="346" name="Shape 346"/>
          <p:cNvSpPr txBox="1"/>
          <p:nvPr>
            <p:ph type="title"/>
          </p:nvPr>
        </p:nvSpPr>
        <p:spPr>
          <a:xfrm>
            <a:off x="237000" y="1463300"/>
            <a:ext cx="8670000" cy="1950300"/>
          </a:xfrm>
          <a:prstGeom prst="rect">
            <a:avLst/>
          </a:prstGeom>
        </p:spPr>
        <p:txBody>
          <a:bodyPr anchorCtr="0" anchor="b" bIns="91425" lIns="91425" rIns="91425" tIns="91425">
            <a:noAutofit/>
          </a:bodyPr>
          <a:lstStyle/>
          <a:p>
            <a:pPr lvl="0" rtl="0" algn="l">
              <a:spcBef>
                <a:spcPts val="0"/>
              </a:spcBef>
              <a:buNone/>
            </a:pPr>
            <a:r>
              <a:rPr lang="en" sz="4800"/>
              <a:t>What does the quantization step of the JPEG algorithm involve?</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5"/>
        </a:solidFill>
      </p:bgPr>
    </p:bg>
    <p:spTree>
      <p:nvGrpSpPr>
        <p:cNvPr id="350" name="Shape 350"/>
        <p:cNvGrpSpPr/>
        <p:nvPr/>
      </p:nvGrpSpPr>
      <p:grpSpPr>
        <a:xfrm>
          <a:off x="0" y="0"/>
          <a:ext cx="0" cy="0"/>
          <a:chOff x="0" y="0"/>
          <a:chExt cx="0" cy="0"/>
        </a:xfrm>
      </p:grpSpPr>
      <p:sp>
        <p:nvSpPr>
          <p:cNvPr id="351" name="Shape 351"/>
          <p:cNvSpPr txBox="1"/>
          <p:nvPr>
            <p:ph type="title"/>
          </p:nvPr>
        </p:nvSpPr>
        <p:spPr>
          <a:xfrm>
            <a:off x="303975" y="2868875"/>
            <a:ext cx="8670000" cy="1950300"/>
          </a:xfrm>
          <a:prstGeom prst="rect">
            <a:avLst/>
          </a:prstGeom>
        </p:spPr>
        <p:txBody>
          <a:bodyPr anchorCtr="0" anchor="b" bIns="91425" lIns="91425" rIns="91425" tIns="91425">
            <a:noAutofit/>
          </a:bodyPr>
          <a:lstStyle/>
          <a:p>
            <a:pPr lvl="0" rtl="0" algn="l">
              <a:spcBef>
                <a:spcPts val="0"/>
              </a:spcBef>
              <a:buNone/>
            </a:pPr>
            <a:r>
              <a:rPr lang="en" sz="4800"/>
              <a:t>The quantization step involves converting near-zero values to zero and trying to shrink the other values so that they are closer to zero</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355" name="Shape 355"/>
        <p:cNvGrpSpPr/>
        <p:nvPr/>
      </p:nvGrpSpPr>
      <p:grpSpPr>
        <a:xfrm>
          <a:off x="0" y="0"/>
          <a:ext cx="0" cy="0"/>
          <a:chOff x="0" y="0"/>
          <a:chExt cx="0" cy="0"/>
        </a:xfrm>
      </p:grpSpPr>
      <p:sp>
        <p:nvSpPr>
          <p:cNvPr id="356" name="Shape 356"/>
          <p:cNvSpPr txBox="1"/>
          <p:nvPr>
            <p:ph type="title"/>
          </p:nvPr>
        </p:nvSpPr>
        <p:spPr>
          <a:xfrm>
            <a:off x="311700" y="1509650"/>
            <a:ext cx="8670000" cy="1950300"/>
          </a:xfrm>
          <a:prstGeom prst="rect">
            <a:avLst/>
          </a:prstGeom>
        </p:spPr>
        <p:txBody>
          <a:bodyPr anchorCtr="0" anchor="b" bIns="91425" lIns="91425" rIns="91425" tIns="91425">
            <a:noAutofit/>
          </a:bodyPr>
          <a:lstStyle/>
          <a:p>
            <a:pPr lvl="0" rtl="0" algn="l">
              <a:spcBef>
                <a:spcPts val="0"/>
              </a:spcBef>
              <a:buNone/>
            </a:pPr>
            <a:r>
              <a:rPr lang="en" sz="4800"/>
              <a:t>What’s the purpose of the sliding window on the LZ77 algorithm?</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5"/>
        </a:solidFill>
      </p:bgPr>
    </p:bg>
    <p:spTree>
      <p:nvGrpSpPr>
        <p:cNvPr id="360" name="Shape 360"/>
        <p:cNvGrpSpPr/>
        <p:nvPr/>
      </p:nvGrpSpPr>
      <p:grpSpPr>
        <a:xfrm>
          <a:off x="0" y="0"/>
          <a:ext cx="0" cy="0"/>
          <a:chOff x="0" y="0"/>
          <a:chExt cx="0" cy="0"/>
        </a:xfrm>
      </p:grpSpPr>
      <p:sp>
        <p:nvSpPr>
          <p:cNvPr id="361" name="Shape 361"/>
          <p:cNvSpPr txBox="1"/>
          <p:nvPr>
            <p:ph type="title"/>
          </p:nvPr>
        </p:nvSpPr>
        <p:spPr>
          <a:xfrm>
            <a:off x="195850" y="2892075"/>
            <a:ext cx="8670000" cy="1950300"/>
          </a:xfrm>
          <a:prstGeom prst="rect">
            <a:avLst/>
          </a:prstGeom>
        </p:spPr>
        <p:txBody>
          <a:bodyPr anchorCtr="0" anchor="b" bIns="91425" lIns="91425" rIns="91425" tIns="91425">
            <a:noAutofit/>
          </a:bodyPr>
          <a:lstStyle/>
          <a:p>
            <a:pPr lvl="0" rtl="0" algn="l">
              <a:spcBef>
                <a:spcPts val="0"/>
              </a:spcBef>
              <a:buNone/>
            </a:pPr>
            <a:r>
              <a:rPr lang="en" sz="4800"/>
              <a:t>The sliding windows ensures that, as our strings get longer, the references and lengths of the matches we encode don’t become too long.</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5" name="Shape 365"/>
        <p:cNvGrpSpPr/>
        <p:nvPr/>
      </p:nvGrpSpPr>
      <p:grpSpPr>
        <a:xfrm>
          <a:off x="0" y="0"/>
          <a:ext cx="0" cy="0"/>
          <a:chOff x="0" y="0"/>
          <a:chExt cx="0" cy="0"/>
        </a:xfrm>
      </p:grpSpPr>
      <p:sp>
        <p:nvSpPr>
          <p:cNvPr id="366" name="Shape 366"/>
          <p:cNvSpPr txBox="1"/>
          <p:nvPr>
            <p:ph type="title"/>
          </p:nvPr>
        </p:nvSpPr>
        <p:spPr>
          <a:xfrm>
            <a:off x="344250" y="1403850"/>
            <a:ext cx="8455500" cy="2146800"/>
          </a:xfrm>
          <a:prstGeom prst="rect">
            <a:avLst/>
          </a:prstGeom>
        </p:spPr>
        <p:txBody>
          <a:bodyPr anchorCtr="0" anchor="ctr" bIns="91425" lIns="91425" rIns="91425" tIns="91425">
            <a:noAutofit/>
          </a:bodyPr>
          <a:lstStyle/>
          <a:p>
            <a:pPr lvl="0" rtl="0">
              <a:spcBef>
                <a:spcPts val="0"/>
              </a:spcBef>
              <a:buNone/>
            </a:pPr>
            <a:r>
              <a:rPr lang="en"/>
              <a:t>Final Round</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370" name="Shape 370"/>
        <p:cNvGrpSpPr/>
        <p:nvPr/>
      </p:nvGrpSpPr>
      <p:grpSpPr>
        <a:xfrm>
          <a:off x="0" y="0"/>
          <a:ext cx="0" cy="0"/>
          <a:chOff x="0" y="0"/>
          <a:chExt cx="0" cy="0"/>
        </a:xfrm>
      </p:grpSpPr>
      <p:sp>
        <p:nvSpPr>
          <p:cNvPr id="371" name="Shape 371"/>
          <p:cNvSpPr txBox="1"/>
          <p:nvPr>
            <p:ph type="title"/>
          </p:nvPr>
        </p:nvSpPr>
        <p:spPr>
          <a:xfrm>
            <a:off x="288500" y="1895800"/>
            <a:ext cx="8670000" cy="1950300"/>
          </a:xfrm>
          <a:prstGeom prst="rect">
            <a:avLst/>
          </a:prstGeom>
        </p:spPr>
        <p:txBody>
          <a:bodyPr anchorCtr="0" anchor="b" bIns="91425" lIns="91425" rIns="91425" tIns="91425">
            <a:noAutofit/>
          </a:bodyPr>
          <a:lstStyle/>
          <a:p>
            <a:pPr lvl="0" rtl="0" algn="l">
              <a:spcBef>
                <a:spcPts val="0"/>
              </a:spcBef>
              <a:buNone/>
            </a:pPr>
            <a:r>
              <a:rPr lang="en" sz="3600"/>
              <a:t>Encode this string using LZ77:</a:t>
            </a:r>
          </a:p>
          <a:p>
            <a:pPr lvl="0" rtl="0" algn="l">
              <a:spcBef>
                <a:spcPts val="0"/>
              </a:spcBef>
              <a:buNone/>
            </a:pPr>
            <a:r>
              <a:t/>
            </a:r>
            <a:endParaRPr sz="3600"/>
          </a:p>
          <a:p>
            <a:pPr lvl="0" rtl="0" algn="l">
              <a:spcBef>
                <a:spcPts val="0"/>
              </a:spcBef>
              <a:buNone/>
            </a:pPr>
            <a:r>
              <a:rPr lang="en" sz="3600"/>
              <a:t>bacbabacccba</a:t>
            </a:r>
          </a:p>
          <a:p>
            <a:pPr lvl="0" rtl="0" algn="l">
              <a:spcBef>
                <a:spcPts val="0"/>
              </a:spcBef>
              <a:buNone/>
            </a:pPr>
            <a:r>
              <a:t/>
            </a:r>
            <a:endParaRPr sz="3600"/>
          </a:p>
          <a:p>
            <a:pPr lvl="0" rtl="0" algn="l">
              <a:spcBef>
                <a:spcPts val="0"/>
              </a:spcBef>
              <a:buNone/>
            </a:pPr>
            <a:r>
              <a:rPr lang="en" sz="3600"/>
              <a:t>Assume a window size of 8</a:t>
            </a: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5"/>
        </a:solidFill>
      </p:bgPr>
    </p:bg>
    <p:spTree>
      <p:nvGrpSpPr>
        <p:cNvPr id="375" name="Shape 375"/>
        <p:cNvGrpSpPr/>
        <p:nvPr/>
      </p:nvGrpSpPr>
      <p:grpSpPr>
        <a:xfrm>
          <a:off x="0" y="0"/>
          <a:ext cx="0" cy="0"/>
          <a:chOff x="0" y="0"/>
          <a:chExt cx="0" cy="0"/>
        </a:xfrm>
      </p:grpSpPr>
      <p:sp>
        <p:nvSpPr>
          <p:cNvPr id="376" name="Shape 376"/>
          <p:cNvSpPr txBox="1"/>
          <p:nvPr/>
        </p:nvSpPr>
        <p:spPr>
          <a:xfrm>
            <a:off x="432475" y="262575"/>
            <a:ext cx="8626500" cy="4741800"/>
          </a:xfrm>
          <a:prstGeom prst="rect">
            <a:avLst/>
          </a:prstGeom>
          <a:noFill/>
          <a:ln>
            <a:noFill/>
          </a:ln>
        </p:spPr>
        <p:txBody>
          <a:bodyPr anchorCtr="0" anchor="t" bIns="91425" lIns="91425" rIns="91425" tIns="91425">
            <a:noAutofit/>
          </a:bodyPr>
          <a:lstStyle/>
          <a:p>
            <a:pPr lvl="0">
              <a:spcBef>
                <a:spcPts val="0"/>
              </a:spcBef>
              <a:buNone/>
            </a:pPr>
            <a:r>
              <a:rPr lang="en" sz="3000">
                <a:latin typeface="Montserrat"/>
                <a:ea typeface="Montserrat"/>
                <a:cs typeface="Montserrat"/>
                <a:sym typeface="Montserrat"/>
              </a:rPr>
              <a:t>The string “</a:t>
            </a:r>
            <a:r>
              <a:rPr lang="en" sz="3000">
                <a:solidFill>
                  <a:schemeClr val="dk2"/>
                </a:solidFill>
                <a:latin typeface="Montserrat"/>
                <a:ea typeface="Montserrat"/>
                <a:cs typeface="Montserrat"/>
                <a:sym typeface="Montserrat"/>
              </a:rPr>
              <a:t>bacbabacccba” is:</a:t>
            </a:r>
          </a:p>
          <a:p>
            <a:pPr lvl="0">
              <a:spcBef>
                <a:spcPts val="0"/>
              </a:spcBef>
              <a:buNone/>
            </a:pPr>
            <a:r>
              <a:rPr lang="en" sz="2400">
                <a:solidFill>
                  <a:schemeClr val="dk2"/>
                </a:solidFill>
                <a:latin typeface="Montserrat"/>
                <a:ea typeface="Montserrat"/>
                <a:cs typeface="Montserrat"/>
                <a:sym typeface="Montserrat"/>
              </a:rPr>
              <a:t>(0 0 b) - ____ - bacb</a:t>
            </a:r>
          </a:p>
          <a:p>
            <a:pPr lvl="0">
              <a:spcBef>
                <a:spcPts val="0"/>
              </a:spcBef>
              <a:buNone/>
            </a:pPr>
            <a:r>
              <a:rPr lang="en" sz="2400">
                <a:solidFill>
                  <a:schemeClr val="dk2"/>
                </a:solidFill>
                <a:latin typeface="Montserrat"/>
                <a:ea typeface="Montserrat"/>
                <a:cs typeface="Montserrat"/>
                <a:sym typeface="Montserrat"/>
              </a:rPr>
              <a:t>(0 0 a) - ___b - acba</a:t>
            </a:r>
          </a:p>
          <a:p>
            <a:pPr lvl="0">
              <a:spcBef>
                <a:spcPts val="0"/>
              </a:spcBef>
              <a:buNone/>
            </a:pPr>
            <a:r>
              <a:rPr lang="en" sz="2400">
                <a:solidFill>
                  <a:schemeClr val="dk2"/>
                </a:solidFill>
                <a:latin typeface="Montserrat"/>
                <a:ea typeface="Montserrat"/>
                <a:cs typeface="Montserrat"/>
                <a:sym typeface="Montserrat"/>
              </a:rPr>
              <a:t>(0 0 c) - __ba - cbab</a:t>
            </a:r>
          </a:p>
          <a:p>
            <a:pPr lvl="0">
              <a:spcBef>
                <a:spcPts val="0"/>
              </a:spcBef>
              <a:buNone/>
            </a:pPr>
            <a:r>
              <a:rPr lang="en" sz="2400">
                <a:solidFill>
                  <a:schemeClr val="dk2"/>
                </a:solidFill>
                <a:latin typeface="Montserrat"/>
                <a:ea typeface="Montserrat"/>
                <a:cs typeface="Montserrat"/>
                <a:sym typeface="Montserrat"/>
              </a:rPr>
              <a:t>(1 2 b) - _bac - baba</a:t>
            </a:r>
          </a:p>
          <a:p>
            <a:pPr lvl="0">
              <a:spcBef>
                <a:spcPts val="0"/>
              </a:spcBef>
              <a:buNone/>
            </a:pPr>
            <a:r>
              <a:rPr lang="en" sz="2400">
                <a:solidFill>
                  <a:schemeClr val="dk2"/>
                </a:solidFill>
                <a:latin typeface="Montserrat"/>
                <a:ea typeface="Montserrat"/>
                <a:cs typeface="Montserrat"/>
                <a:sym typeface="Montserrat"/>
              </a:rPr>
              <a:t>(0 0 a) - cbab - accc</a:t>
            </a:r>
          </a:p>
          <a:p>
            <a:pPr lvl="0">
              <a:spcBef>
                <a:spcPts val="0"/>
              </a:spcBef>
              <a:buNone/>
            </a:pPr>
            <a:r>
              <a:rPr lang="en" sz="2400">
                <a:solidFill>
                  <a:schemeClr val="dk2"/>
                </a:solidFill>
                <a:latin typeface="Montserrat"/>
                <a:ea typeface="Montserrat"/>
                <a:cs typeface="Montserrat"/>
                <a:sym typeface="Montserrat"/>
              </a:rPr>
              <a:t>(0 0 c) - baba - cccb</a:t>
            </a:r>
          </a:p>
          <a:p>
            <a:pPr lvl="0">
              <a:spcBef>
                <a:spcPts val="0"/>
              </a:spcBef>
              <a:buNone/>
            </a:pPr>
            <a:r>
              <a:rPr lang="en" sz="2400">
                <a:solidFill>
                  <a:schemeClr val="dk2"/>
                </a:solidFill>
                <a:latin typeface="Montserrat"/>
                <a:ea typeface="Montserrat"/>
                <a:cs typeface="Montserrat"/>
                <a:sym typeface="Montserrat"/>
              </a:rPr>
              <a:t>(3 2 b) - abac - ccba</a:t>
            </a:r>
          </a:p>
          <a:p>
            <a:pPr lvl="0">
              <a:spcBef>
                <a:spcPts val="0"/>
              </a:spcBef>
              <a:buNone/>
            </a:pPr>
            <a:r>
              <a:rPr lang="en" sz="2400">
                <a:solidFill>
                  <a:schemeClr val="dk2"/>
                </a:solidFill>
                <a:latin typeface="Montserrat"/>
                <a:ea typeface="Montserrat"/>
                <a:cs typeface="Montserrat"/>
                <a:sym typeface="Montserrat"/>
              </a:rPr>
              <a:t>(0 0 a) - cccb - a___</a:t>
            </a:r>
          </a:p>
          <a:p>
            <a:pPr lvl="0">
              <a:spcBef>
                <a:spcPts val="0"/>
              </a:spcBef>
              <a:buNone/>
            </a:pPr>
            <a:r>
              <a:t/>
            </a:r>
            <a:endParaRPr sz="2400">
              <a:solidFill>
                <a:schemeClr val="dk2"/>
              </a:solidFill>
              <a:latin typeface="Montserrat"/>
              <a:ea typeface="Montserrat"/>
              <a:cs typeface="Montserrat"/>
              <a:sym typeface="Montserrat"/>
            </a:endParaRPr>
          </a:p>
          <a:p>
            <a:pPr lvl="0">
              <a:spcBef>
                <a:spcPts val="0"/>
              </a:spcBef>
              <a:buNone/>
            </a:pPr>
            <a:r>
              <a:rPr b="1" lang="en" sz="2400">
                <a:solidFill>
                  <a:schemeClr val="dk2"/>
                </a:solidFill>
                <a:latin typeface="Montserrat"/>
                <a:ea typeface="Montserrat"/>
                <a:cs typeface="Montserrat"/>
                <a:sym typeface="Montserrat"/>
              </a:rPr>
              <a:t>Output: </a:t>
            </a:r>
          </a:p>
          <a:p>
            <a:pPr lvl="0">
              <a:spcBef>
                <a:spcPts val="0"/>
              </a:spcBef>
              <a:buNone/>
            </a:pPr>
            <a:r>
              <a:rPr lang="en" sz="2400">
                <a:solidFill>
                  <a:schemeClr val="dk2"/>
                </a:solidFill>
                <a:latin typeface="Montserrat"/>
                <a:ea typeface="Montserrat"/>
                <a:cs typeface="Montserrat"/>
                <a:sym typeface="Montserrat"/>
              </a:rPr>
              <a:t>(0 0 b) (0 0 a) (0 0 c) (1 2 b) (0 0 a) (0 0 c) (3 2 b) (0 0 a)</a:t>
            </a:r>
          </a:p>
          <a:p>
            <a:pPr lvl="0">
              <a:spcBef>
                <a:spcPts val="0"/>
              </a:spcBef>
              <a:buNone/>
            </a:pPr>
            <a:r>
              <a:t/>
            </a:r>
            <a:endParaRPr sz="3000">
              <a:solidFill>
                <a:schemeClr val="dk2"/>
              </a:solidFill>
              <a:latin typeface="Montserrat"/>
              <a:ea typeface="Montserrat"/>
              <a:cs typeface="Montserrat"/>
              <a:sym typeface="Montserrat"/>
            </a:endParaRPr>
          </a:p>
          <a:p>
            <a:pPr lvl="0">
              <a:spcBef>
                <a:spcPts val="0"/>
              </a:spcBef>
              <a:buNone/>
            </a:pPr>
            <a:r>
              <a:t/>
            </a:r>
            <a:endParaRPr sz="3000">
              <a:solidFill>
                <a:schemeClr val="dk2"/>
              </a:solidFill>
              <a:latin typeface="Montserrat"/>
              <a:ea typeface="Montserrat"/>
              <a:cs typeface="Montserrat"/>
              <a:sym typeface="Montserrat"/>
            </a:endParaRPr>
          </a:p>
          <a:p>
            <a:pPr lvl="0">
              <a:spcBef>
                <a:spcPts val="0"/>
              </a:spcBef>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Huffman Encoding</a:t>
            </a:r>
          </a:p>
          <a:p>
            <a:pPr lvl="0">
              <a:spcBef>
                <a:spcPts val="0"/>
              </a:spcBef>
              <a:buNone/>
            </a:pPr>
            <a:r>
              <a:t/>
            </a:r>
            <a:endParaRPr/>
          </a:p>
        </p:txBody>
      </p:sp>
      <p:sp>
        <p:nvSpPr>
          <p:cNvPr id="133" name="Shape 13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A quick review of Huffman Encoding:</a:t>
            </a:r>
          </a:p>
          <a:p>
            <a:pPr indent="-228600" lvl="0" marL="457200" rtl="0">
              <a:spcBef>
                <a:spcPts val="0"/>
              </a:spcBef>
              <a:buChar char="-"/>
            </a:pPr>
            <a:r>
              <a:rPr lang="en"/>
              <a:t>Variable-length prefix encoding - the more frequent characters take up less space</a:t>
            </a:r>
          </a:p>
          <a:p>
            <a:pPr lvl="0" rtl="0">
              <a:spcBef>
                <a:spcPts val="0"/>
              </a:spcBef>
              <a:buNone/>
            </a:pPr>
            <a:r>
              <a:rPr lang="en"/>
              <a:t> </a:t>
            </a:r>
          </a:p>
          <a:p>
            <a:pPr indent="-228600" lvl="0" marL="457200" rtl="0">
              <a:spcBef>
                <a:spcPts val="0"/>
              </a:spcBef>
              <a:buChar char="-"/>
            </a:pPr>
            <a:r>
              <a:rPr lang="en"/>
              <a:t>Build a tree with the most frequent characters at the top with each child receiving an additional 1 or 0 in their encoding</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sp>
        <p:nvSpPr>
          <p:cNvPr id="138" name="Shape 13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JPEG</a:t>
            </a:r>
          </a:p>
        </p:txBody>
      </p:sp>
      <p:sp>
        <p:nvSpPr>
          <p:cNvPr id="139" name="Shape 139"/>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The JPEG algorithm is a lossy compression algorithm designed for images.</a:t>
            </a:r>
          </a:p>
          <a:p>
            <a:pPr lvl="0">
              <a:spcBef>
                <a:spcPts val="0"/>
              </a:spcBef>
              <a:buNone/>
            </a:pPr>
            <a:r>
              <a:rPr lang="en"/>
              <a:t>It uses a number of mathematical principles to shrink file sizes while trying to maintain the overall visual integrity of an image.</a:t>
            </a:r>
          </a:p>
          <a:p>
            <a:pPr lvl="0">
              <a:spcBef>
                <a:spcPts val="0"/>
              </a:spcBef>
              <a:buNone/>
            </a:pPr>
            <a:r>
              <a:rPr lang="en"/>
              <a:t>We’ll use this image as a quick example to demonstrate the JPEG algorithm.</a:t>
            </a:r>
          </a:p>
        </p:txBody>
      </p:sp>
      <p:pic>
        <p:nvPicPr>
          <p:cNvPr id="140" name="Shape 140"/>
          <p:cNvPicPr preferRelativeResize="0"/>
          <p:nvPr/>
        </p:nvPicPr>
        <p:blipFill>
          <a:blip r:embed="rId3">
            <a:alphaModFix/>
          </a:blip>
          <a:stretch>
            <a:fillRect/>
          </a:stretch>
        </p:blipFill>
        <p:spPr>
          <a:xfrm>
            <a:off x="4242725" y="3105925"/>
            <a:ext cx="2419350" cy="1619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sp>
        <p:nvSpPr>
          <p:cNvPr id="145" name="Shape 14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JPEG - Preprocessing</a:t>
            </a:r>
          </a:p>
        </p:txBody>
      </p:sp>
      <p:sp>
        <p:nvSpPr>
          <p:cNvPr id="146" name="Shape 146"/>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har char="-"/>
            </a:pPr>
            <a:r>
              <a:rPr lang="en"/>
              <a:t>Section the image into 8x8 pixels</a:t>
            </a:r>
          </a:p>
          <a:p>
            <a:pPr indent="-228600" lvl="0" marL="457200" rtl="0">
              <a:spcBef>
                <a:spcPts val="0"/>
              </a:spcBef>
              <a:buChar char="-"/>
            </a:pPr>
            <a:r>
              <a:rPr lang="en"/>
              <a:t>Take the pixel matrix of each 8x8 section (shown below)</a:t>
            </a:r>
          </a:p>
          <a:p>
            <a:pPr indent="-228600" lvl="0" marL="457200" rtl="0">
              <a:spcBef>
                <a:spcPts val="0"/>
              </a:spcBef>
              <a:buChar char="-"/>
            </a:pPr>
            <a:r>
              <a:rPr lang="en"/>
              <a:t>Subtract constant to get closer to zero usually 128 (midpoint) for an 8 bit range</a:t>
            </a:r>
          </a:p>
          <a:p>
            <a:pPr indent="-228600" lvl="0" marL="457200" rtl="0">
              <a:spcBef>
                <a:spcPts val="0"/>
              </a:spcBef>
              <a:buChar char="-"/>
            </a:pPr>
            <a:r>
              <a:rPr lang="en"/>
              <a:t>Doing this allows you to minimize the amount of data that needs to be           stored while (thus darkening the image) but keeps most of the data                           integrity.</a:t>
            </a:r>
          </a:p>
        </p:txBody>
      </p:sp>
      <p:pic>
        <p:nvPicPr>
          <p:cNvPr id="147" name="Shape 147"/>
          <p:cNvPicPr preferRelativeResize="0"/>
          <p:nvPr/>
        </p:nvPicPr>
        <p:blipFill>
          <a:blip r:embed="rId3">
            <a:alphaModFix/>
          </a:blip>
          <a:stretch>
            <a:fillRect/>
          </a:stretch>
        </p:blipFill>
        <p:spPr>
          <a:xfrm>
            <a:off x="6497850" y="78550"/>
            <a:ext cx="2419350" cy="1619250"/>
          </a:xfrm>
          <a:prstGeom prst="rect">
            <a:avLst/>
          </a:prstGeom>
          <a:noFill/>
          <a:ln>
            <a:noFill/>
          </a:ln>
        </p:spPr>
      </p:pic>
      <p:pic>
        <p:nvPicPr>
          <p:cNvPr id="148" name="Shape 148"/>
          <p:cNvPicPr preferRelativeResize="0"/>
          <p:nvPr/>
        </p:nvPicPr>
        <p:blipFill>
          <a:blip r:embed="rId4">
            <a:alphaModFix/>
          </a:blip>
          <a:stretch>
            <a:fillRect/>
          </a:stretch>
        </p:blipFill>
        <p:spPr>
          <a:xfrm>
            <a:off x="7724150" y="2140700"/>
            <a:ext cx="1193050" cy="1193050"/>
          </a:xfrm>
          <a:prstGeom prst="rect">
            <a:avLst/>
          </a:prstGeom>
          <a:noFill/>
          <a:ln>
            <a:noFill/>
          </a:ln>
        </p:spPr>
      </p:pic>
      <p:pic>
        <p:nvPicPr>
          <p:cNvPr descr="pixelbefore.PNG" id="149" name="Shape 149"/>
          <p:cNvPicPr preferRelativeResize="0"/>
          <p:nvPr/>
        </p:nvPicPr>
        <p:blipFill>
          <a:blip r:embed="rId5">
            <a:alphaModFix/>
          </a:blip>
          <a:stretch>
            <a:fillRect/>
          </a:stretch>
        </p:blipFill>
        <p:spPr>
          <a:xfrm>
            <a:off x="1911974" y="3336477"/>
            <a:ext cx="2419349" cy="1399347"/>
          </a:xfrm>
          <a:prstGeom prst="rect">
            <a:avLst/>
          </a:prstGeom>
          <a:noFill/>
          <a:ln>
            <a:noFill/>
          </a:ln>
        </p:spPr>
      </p:pic>
      <p:pic>
        <p:nvPicPr>
          <p:cNvPr descr="pixelafter.PNG" id="150" name="Shape 150"/>
          <p:cNvPicPr preferRelativeResize="0"/>
          <p:nvPr/>
        </p:nvPicPr>
        <p:blipFill>
          <a:blip r:embed="rId6">
            <a:alphaModFix/>
          </a:blip>
          <a:stretch>
            <a:fillRect/>
          </a:stretch>
        </p:blipFill>
        <p:spPr>
          <a:xfrm>
            <a:off x="4979673" y="3445687"/>
            <a:ext cx="2912699" cy="1305424"/>
          </a:xfrm>
          <a:prstGeom prst="rect">
            <a:avLst/>
          </a:prstGeom>
          <a:noFill/>
          <a:ln>
            <a:noFill/>
          </a:ln>
        </p:spPr>
      </p:pic>
      <p:sp>
        <p:nvSpPr>
          <p:cNvPr id="151" name="Shape 151"/>
          <p:cNvSpPr/>
          <p:nvPr/>
        </p:nvSpPr>
        <p:spPr>
          <a:xfrm>
            <a:off x="4466337" y="3893200"/>
            <a:ext cx="378300" cy="2859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sp>
        <p:nvSpPr>
          <p:cNvPr id="156" name="Shape 15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JPEG - Transformation</a:t>
            </a:r>
          </a:p>
        </p:txBody>
      </p:sp>
      <p:sp>
        <p:nvSpPr>
          <p:cNvPr id="157" name="Shape 157"/>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har char="-"/>
            </a:pPr>
            <a:r>
              <a:rPr lang="en"/>
              <a:t>Transforms the RGB values of each pixel to another color space which represents the brightness, the red value, and the blue value</a:t>
            </a:r>
          </a:p>
          <a:p>
            <a:pPr lvl="0" rtl="0">
              <a:spcBef>
                <a:spcPts val="0"/>
              </a:spcBef>
              <a:buNone/>
            </a:pPr>
            <a:r>
              <a:t/>
            </a:r>
            <a:endParaRPr/>
          </a:p>
          <a:p>
            <a:pPr indent="-228600" lvl="0" marL="457200" rtl="0">
              <a:spcBef>
                <a:spcPts val="0"/>
              </a:spcBef>
              <a:buChar char="-"/>
            </a:pPr>
            <a:r>
              <a:rPr lang="en"/>
              <a:t>This allows large amounts of compression without affecting the visual quality of the picture too much.</a:t>
            </a:r>
          </a:p>
          <a:p>
            <a:pPr lvl="0" rtl="0">
              <a:spcBef>
                <a:spcPts val="0"/>
              </a:spcBef>
              <a:buNone/>
            </a:pPr>
            <a:r>
              <a:t/>
            </a:r>
            <a:endParaRPr/>
          </a:p>
          <a:p>
            <a:pPr indent="-228600" lvl="0" marL="457200">
              <a:spcBef>
                <a:spcPts val="0"/>
              </a:spcBef>
              <a:buChar char="-"/>
            </a:pPr>
            <a:r>
              <a:rPr lang="en"/>
              <a:t>This is how TVs and DVDs encode the color of their pictures</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JPEG - Quantization</a:t>
            </a:r>
          </a:p>
        </p:txBody>
      </p:sp>
      <p:sp>
        <p:nvSpPr>
          <p:cNvPr id="163" name="Shape 163"/>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har char="-"/>
            </a:pPr>
            <a:r>
              <a:rPr lang="en"/>
              <a:t>The human eye is not good at distinguishing the exact strength of high frequency brightness in an image</a:t>
            </a:r>
          </a:p>
          <a:p>
            <a:pPr indent="-228600" lvl="0" marL="457200" rtl="0">
              <a:spcBef>
                <a:spcPts val="0"/>
              </a:spcBef>
              <a:buChar char="-"/>
            </a:pPr>
            <a:r>
              <a:rPr lang="en"/>
              <a:t>Because of this we can remove a lot of the information that is stored in areas that have high brightness. This is usually done through dividing each part of the brightness in the area by some constant factor and then rounding to the nearest integer</a:t>
            </a:r>
          </a:p>
          <a:p>
            <a:pPr indent="-228600" lvl="0" marL="457200" rtl="0">
              <a:spcBef>
                <a:spcPts val="0"/>
              </a:spcBef>
              <a:buChar char="-"/>
            </a:pPr>
            <a:r>
              <a:rPr lang="en"/>
              <a:t>Many of the higher brightness components are, in fact, rounded to either zero or a small number, which can be encoded in many less bits</a:t>
            </a:r>
          </a:p>
          <a:p>
            <a:pPr indent="-228600" lvl="0" marL="457200">
              <a:spcBef>
                <a:spcPts val="0"/>
              </a:spcBef>
              <a:buChar char="-"/>
            </a:pPr>
            <a:r>
              <a:rPr lang="en"/>
              <a:t>This is the only lossy operation in all of the JPEG algorithm. You can’t unround or retain the original values once the computation is done.</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