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y="5143500" cx="9144000"/>
  <p:notesSz cx="6858000" cy="9144000"/>
  <p:embeddedFontLst>
    <p:embeddedFont>
      <p:font typeface="Raleway"/>
      <p:regular r:id="rId24"/>
      <p:bold r:id="rId25"/>
      <p:italic r:id="rId26"/>
      <p:boldItalic r:id="rId27"/>
    </p:embeddedFont>
    <p:embeddedFont>
      <p:font typeface="Lato"/>
      <p:regular r:id="rId28"/>
      <p:bold r:id="rId29"/>
      <p:italic r:id="rId30"/>
      <p:boldItalic r:id="rId31"/>
    </p:embeddedFont>
    <p:embeddedFont>
      <p:font typeface="Helvetica Neue"/>
      <p:regular r:id="rId32"/>
      <p:bold r:id="rId33"/>
      <p:italic r:id="rId34"/>
      <p:boldItalic r:id="rId3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font" Target="fonts/Raleway-regular.fntdata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Raleway-italic.fntdata"/><Relationship Id="rId25" Type="http://schemas.openxmlformats.org/officeDocument/2006/relationships/font" Target="fonts/Raleway-bold.fntdata"/><Relationship Id="rId28" Type="http://schemas.openxmlformats.org/officeDocument/2006/relationships/font" Target="fonts/Lato-regular.fntdata"/><Relationship Id="rId27" Type="http://schemas.openxmlformats.org/officeDocument/2006/relationships/font" Target="fonts/Raleway-bold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font" Target="fonts/Lato-bold.fntdata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font" Target="fonts/Lato-boldItalic.fntdata"/><Relationship Id="rId30" Type="http://schemas.openxmlformats.org/officeDocument/2006/relationships/font" Target="fonts/Lato-italic.fntdata"/><Relationship Id="rId11" Type="http://schemas.openxmlformats.org/officeDocument/2006/relationships/slide" Target="slides/slide7.xml"/><Relationship Id="rId33" Type="http://schemas.openxmlformats.org/officeDocument/2006/relationships/font" Target="fonts/HelveticaNeue-bold.fntdata"/><Relationship Id="rId10" Type="http://schemas.openxmlformats.org/officeDocument/2006/relationships/slide" Target="slides/slide6.xml"/><Relationship Id="rId32" Type="http://schemas.openxmlformats.org/officeDocument/2006/relationships/font" Target="fonts/HelveticaNeue-regular.fntdata"/><Relationship Id="rId13" Type="http://schemas.openxmlformats.org/officeDocument/2006/relationships/slide" Target="slides/slide9.xml"/><Relationship Id="rId35" Type="http://schemas.openxmlformats.org/officeDocument/2006/relationships/font" Target="fonts/HelveticaNeue-boldItalic.fntdata"/><Relationship Id="rId12" Type="http://schemas.openxmlformats.org/officeDocument/2006/relationships/slide" Target="slides/slide8.xml"/><Relationship Id="rId34" Type="http://schemas.openxmlformats.org/officeDocument/2006/relationships/font" Target="fonts/HelveticaNeue-italic.fntdata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Shape 13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Shape 14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Shape 15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Shape 16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Shape 16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Shape 17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Shape 17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hape 10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" name="Shape 11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" name="Shape 1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" name="Shape 13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" type="subTitle"/>
          </p:nvPr>
        </p:nvSpPr>
        <p:spPr>
          <a:xfrm>
            <a:off x="2390266" y="3238450"/>
            <a:ext cx="6331500" cy="1241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Shape 6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2" name="Shape 62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3" name="Shape 63"/>
          <p:cNvSpPr txBox="1"/>
          <p:nvPr>
            <p:ph type="title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65" name="Shape 65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bg>
      <p:bgPr>
        <a:solidFill>
          <a:schemeClr val="dk1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hape 17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" name="Shape 18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9" name="Shape 19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hape 2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3" name="Shape 23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4" name="Shape 2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5" name="Shape 2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6" name="Shape 26"/>
          <p:cNvSpPr txBox="1"/>
          <p:nvPr>
            <p:ph idx="1" type="body"/>
          </p:nvPr>
        </p:nvSpPr>
        <p:spPr>
          <a:xfrm>
            <a:off x="2410112" y="1595775"/>
            <a:ext cx="6321600" cy="30023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hape 29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" name="Shape 30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1" name="Shape 31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2" name="Shape 32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x="2400302" y="1602675"/>
            <a:ext cx="3071400" cy="3002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4" name="Shape 34"/>
          <p:cNvSpPr txBox="1"/>
          <p:nvPr>
            <p:ph idx="2" type="body"/>
          </p:nvPr>
        </p:nvSpPr>
        <p:spPr>
          <a:xfrm>
            <a:off x="5650571" y="1602675"/>
            <a:ext cx="3071400" cy="3002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Shape 4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1" name="Shape 41"/>
          <p:cNvSpPr txBox="1"/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x="319500" y="1846803"/>
            <a:ext cx="2808000" cy="2806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bg>
      <p:bgPr>
        <a:solidFill>
          <a:schemeClr val="lt2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hape 4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6" name="Shape 46"/>
          <p:cNvSpPr txBox="1"/>
          <p:nvPr>
            <p:ph type="title"/>
          </p:nvPr>
        </p:nvSpPr>
        <p:spPr>
          <a:xfrm>
            <a:off x="283103" y="712140"/>
            <a:ext cx="6244200" cy="38355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50" name="Shape 5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1" name="Shape 51"/>
          <p:cNvSpPr txBox="1"/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" type="subTitle"/>
          </p:nvPr>
        </p:nvSpPr>
        <p:spPr>
          <a:xfrm>
            <a:off x="265500" y="2735370"/>
            <a:ext cx="4045200" cy="13454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53" name="Shape 53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Shape 56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7" name="Shape 5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8" name="Shape 58"/>
          <p:cNvSpPr txBox="1"/>
          <p:nvPr>
            <p:ph idx="1" type="body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59" name="Shape 59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2410112" y="1595775"/>
            <a:ext cx="6321600" cy="3002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Lato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://youtube.com/v/b4b8ktEV4Bg" TargetMode="External"/><Relationship Id="rId4" Type="http://schemas.openxmlformats.org/officeDocument/2006/relationships/image" Target="../media/image2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hyperlink" Target="http://ftp.nl.debian.org/debian/dists/jessie/main/installer-amd64/current/images/" TargetMode="External"/><Relationship Id="rId4" Type="http://schemas.openxmlformats.org/officeDocument/2006/relationships/hyperlink" Target="http://ftp.nl.debian.org/debian/dists/jessie/main/installer-amd64/current/images/netboot/mini.iso" TargetMode="Externa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://youtube.com/v/DMtFhACPnTY" TargetMode="External"/><Relationship Id="rId4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Error Detection and Correction</a:t>
            </a:r>
          </a:p>
        </p:txBody>
      </p:sp>
      <p:sp>
        <p:nvSpPr>
          <p:cNvPr id="73" name="Shape 73"/>
          <p:cNvSpPr txBox="1"/>
          <p:nvPr>
            <p:ph idx="1" type="subTitle"/>
          </p:nvPr>
        </p:nvSpPr>
        <p:spPr>
          <a:xfrm>
            <a:off x="2390266" y="3238450"/>
            <a:ext cx="6331500" cy="1241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“Steve” and Roger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Example - 11011010</a:t>
            </a:r>
          </a:p>
        </p:txBody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x="2410112" y="1595775"/>
            <a:ext cx="6321600" cy="30023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Third </a:t>
            </a:r>
            <a:r>
              <a:rPr lang="en"/>
              <a:t>pass: Check</a:t>
            </a:r>
            <a:r>
              <a:rPr lang="en"/>
              <a:t> bit 4</a:t>
            </a:r>
          </a:p>
          <a:p>
            <a:pPr indent="457200" lvl="0" rtl="0">
              <a:spcBef>
                <a:spcPts val="0"/>
              </a:spcBef>
              <a:buNone/>
            </a:pPr>
            <a:r>
              <a:rPr lang="en" u="sng"/>
              <a:t>1</a:t>
            </a:r>
            <a:r>
              <a:rPr lang="en"/>
              <a:t> </a:t>
            </a:r>
            <a:r>
              <a:rPr lang="en" u="sng"/>
              <a:t>1</a:t>
            </a:r>
            <a:r>
              <a:rPr lang="en"/>
              <a:t> 1 </a:t>
            </a:r>
            <a:r>
              <a:rPr lang="en" u="sng"/>
              <a:t>_</a:t>
            </a:r>
            <a:r>
              <a:rPr lang="en"/>
              <a:t> 1 0 1</a:t>
            </a:r>
            <a:r>
              <a:rPr lang="en"/>
              <a:t> </a:t>
            </a:r>
            <a:r>
              <a:rPr lang="en" u="sng"/>
              <a:t>_</a:t>
            </a:r>
            <a:r>
              <a:rPr lang="en"/>
              <a:t> 1 0 1 </a:t>
            </a:r>
            <a:r>
              <a:rPr lang="en"/>
              <a:t>0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Even </a:t>
            </a:r>
            <a:r>
              <a:rPr lang="en"/>
              <a:t>number of 1’s, so bit 4 should leave it be:</a:t>
            </a:r>
          </a:p>
          <a:p>
            <a:pPr indent="457200" lvl="0" rtl="0">
              <a:spcBef>
                <a:spcPts val="0"/>
              </a:spcBef>
              <a:buNone/>
            </a:pPr>
            <a:r>
              <a:rPr lang="en" u="sng"/>
              <a:t>1</a:t>
            </a:r>
            <a:r>
              <a:rPr lang="en"/>
              <a:t> </a:t>
            </a:r>
            <a:r>
              <a:rPr lang="en" u="sng"/>
              <a:t>1</a:t>
            </a:r>
            <a:r>
              <a:rPr lang="en"/>
              <a:t> 1 </a:t>
            </a:r>
            <a:r>
              <a:rPr lang="en" u="sng"/>
              <a:t>0</a:t>
            </a:r>
            <a:r>
              <a:rPr lang="en"/>
              <a:t> 1 0 1 </a:t>
            </a:r>
            <a:r>
              <a:rPr lang="en" u="sng"/>
              <a:t>_</a:t>
            </a:r>
            <a:r>
              <a:rPr lang="en"/>
              <a:t> 1 0 1 0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Example - 11011010</a:t>
            </a:r>
          </a:p>
        </p:txBody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x="2410112" y="1595775"/>
            <a:ext cx="6321600" cy="30023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Fourth </a:t>
            </a:r>
            <a:r>
              <a:rPr lang="en"/>
              <a:t>pass: Check bit 8</a:t>
            </a:r>
          </a:p>
          <a:p>
            <a:pPr indent="457200" lvl="0" rtl="0">
              <a:spcBef>
                <a:spcPts val="0"/>
              </a:spcBef>
              <a:buNone/>
            </a:pPr>
            <a:r>
              <a:rPr lang="en" u="sng"/>
              <a:t>1</a:t>
            </a:r>
            <a:r>
              <a:rPr lang="en"/>
              <a:t> </a:t>
            </a:r>
            <a:r>
              <a:rPr lang="en" u="sng"/>
              <a:t>1</a:t>
            </a:r>
            <a:r>
              <a:rPr lang="en"/>
              <a:t> 1 </a:t>
            </a:r>
            <a:r>
              <a:rPr lang="en" u="sng"/>
              <a:t>0</a:t>
            </a:r>
            <a:r>
              <a:rPr lang="en"/>
              <a:t> 1 0 1 </a:t>
            </a:r>
            <a:r>
              <a:rPr lang="en" u="sng"/>
              <a:t>_</a:t>
            </a:r>
            <a:r>
              <a:rPr lang="en"/>
              <a:t> 1 0 1 0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Even number of 1’s, so bit 8 should leave it be:</a:t>
            </a:r>
          </a:p>
          <a:p>
            <a:pPr indent="457200" lvl="0" rtl="0">
              <a:spcBef>
                <a:spcPts val="0"/>
              </a:spcBef>
              <a:buNone/>
            </a:pPr>
            <a:r>
              <a:rPr lang="en" u="sng"/>
              <a:t>1</a:t>
            </a:r>
            <a:r>
              <a:rPr lang="en"/>
              <a:t> </a:t>
            </a:r>
            <a:r>
              <a:rPr lang="en" u="sng"/>
              <a:t>1</a:t>
            </a:r>
            <a:r>
              <a:rPr lang="en"/>
              <a:t> 1 </a:t>
            </a:r>
            <a:r>
              <a:rPr lang="en" u="sng"/>
              <a:t>0</a:t>
            </a:r>
            <a:r>
              <a:rPr lang="en"/>
              <a:t> 1 0 1 </a:t>
            </a:r>
            <a:r>
              <a:rPr lang="en" u="sng"/>
              <a:t>0</a:t>
            </a:r>
            <a:r>
              <a:rPr lang="en"/>
              <a:t> 1 0 1 0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Example - 11011010</a:t>
            </a:r>
          </a:p>
        </p:txBody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x="2410112" y="1595775"/>
            <a:ext cx="6321600" cy="30023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Now we have our encoded string. This string could detect and correct a single error.</a:t>
            </a:r>
          </a:p>
          <a:p>
            <a:pPr indent="457200" lvl="0" rtl="0">
              <a:spcBef>
                <a:spcPts val="0"/>
              </a:spcBef>
              <a:buNone/>
            </a:pPr>
            <a:r>
              <a:rPr lang="en" u="sng"/>
              <a:t>1</a:t>
            </a:r>
            <a:r>
              <a:rPr lang="en"/>
              <a:t> </a:t>
            </a:r>
            <a:r>
              <a:rPr lang="en" u="sng"/>
              <a:t>1</a:t>
            </a:r>
            <a:r>
              <a:rPr lang="en"/>
              <a:t> 1 </a:t>
            </a:r>
            <a:r>
              <a:rPr lang="en" u="sng"/>
              <a:t>0</a:t>
            </a:r>
            <a:r>
              <a:rPr lang="en"/>
              <a:t> 1 0 1 </a:t>
            </a:r>
            <a:r>
              <a:rPr lang="en" u="sng"/>
              <a:t>0</a:t>
            </a:r>
            <a:r>
              <a:rPr lang="en"/>
              <a:t> 1 0 1 0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/>
              <a:t>But we can do better!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Example - 11011010</a:t>
            </a:r>
          </a:p>
        </p:txBody>
      </p:sp>
      <p:sp>
        <p:nvSpPr>
          <p:cNvPr id="146" name="Shape 146"/>
          <p:cNvSpPr txBox="1"/>
          <p:nvPr>
            <p:ph idx="1" type="body"/>
          </p:nvPr>
        </p:nvSpPr>
        <p:spPr>
          <a:xfrm>
            <a:off x="2410112" y="1595775"/>
            <a:ext cx="6321600" cy="30023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We can add a parity bit to the end that maintains parity for the entire string:</a:t>
            </a:r>
          </a:p>
          <a:p>
            <a:pPr indent="457200" lvl="0" rtl="0">
              <a:spcBef>
                <a:spcPts val="0"/>
              </a:spcBef>
              <a:buNone/>
            </a:pPr>
            <a:r>
              <a:rPr lang="en" u="sng"/>
              <a:t>1</a:t>
            </a:r>
            <a:r>
              <a:rPr lang="en"/>
              <a:t> </a:t>
            </a:r>
            <a:r>
              <a:rPr lang="en" u="sng"/>
              <a:t>1</a:t>
            </a:r>
            <a:r>
              <a:rPr lang="en"/>
              <a:t> 1 </a:t>
            </a:r>
            <a:r>
              <a:rPr lang="en" u="sng"/>
              <a:t>0</a:t>
            </a:r>
            <a:r>
              <a:rPr lang="en"/>
              <a:t> 1 0 1 </a:t>
            </a:r>
            <a:r>
              <a:rPr lang="en" u="sng"/>
              <a:t>0</a:t>
            </a:r>
            <a:r>
              <a:rPr lang="en"/>
              <a:t> 1 0 1 0 </a:t>
            </a:r>
            <a:r>
              <a:rPr lang="en" u="sng"/>
              <a:t>1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/>
              <a:t>Now we can detect multiple errors!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Decoding a message: </a:t>
            </a:r>
          </a:p>
        </p:txBody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x="2410112" y="1595775"/>
            <a:ext cx="6321600" cy="30023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Perform the encoding process in reverse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Construct string C: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C</a:t>
            </a:r>
            <a:r>
              <a:rPr baseline="-25000" lang="en"/>
              <a:t>8</a:t>
            </a:r>
            <a:r>
              <a:rPr lang="en"/>
              <a:t>C</a:t>
            </a:r>
            <a:r>
              <a:rPr baseline="-25000" lang="en"/>
              <a:t>4</a:t>
            </a:r>
            <a:r>
              <a:rPr lang="en"/>
              <a:t>C</a:t>
            </a:r>
            <a:r>
              <a:rPr baseline="-25000" lang="en"/>
              <a:t>2</a:t>
            </a:r>
            <a:r>
              <a:rPr lang="en"/>
              <a:t>C</a:t>
            </a:r>
            <a:r>
              <a:rPr baseline="-25000" lang="en"/>
              <a:t>1</a:t>
            </a:r>
            <a:r>
              <a:rPr lang="en"/>
              <a:t> - using the XOR of check bits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Evaluate P: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The overall parity of the string: XOR of all bits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Correctness depends on parity selected for encoding</a:t>
            </a:r>
          </a:p>
          <a:p>
            <a:pPr indent="-228600" lvl="2" marL="1371600" rtl="0">
              <a:spcBef>
                <a:spcPts val="0"/>
              </a:spcBef>
            </a:pPr>
            <a:r>
              <a:rPr lang="en"/>
              <a:t>1 for odd and 0 for even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Using C and the ,</a:t>
            </a:r>
          </a:p>
          <a:p>
            <a:pPr indent="-298450" lvl="1" marL="914400" rtl="0">
              <a:spcBef>
                <a:spcPts val="0"/>
              </a:spcBef>
              <a:spcAft>
                <a:spcPts val="0"/>
              </a:spcAft>
              <a:buSzPct val="100000"/>
              <a:buFont typeface="Helvetica Neue"/>
            </a:pPr>
            <a:r>
              <a:rPr lang="en" sz="1100">
                <a:latin typeface="Helvetica Neue"/>
                <a:ea typeface="Helvetica Neue"/>
                <a:cs typeface="Helvetica Neue"/>
                <a:sym typeface="Helvetica Neue"/>
              </a:rPr>
              <a:t>If C = 0 and P is correct : No error</a:t>
            </a:r>
          </a:p>
          <a:p>
            <a:pPr indent="-298450" lvl="1" marL="914400" rtl="0">
              <a:spcBef>
                <a:spcPts val="0"/>
              </a:spcBef>
              <a:spcAft>
                <a:spcPts val="0"/>
              </a:spcAft>
              <a:buSzPct val="100000"/>
              <a:buFont typeface="Helvetica Neue"/>
            </a:pPr>
            <a:r>
              <a:rPr lang="en" sz="1100">
                <a:latin typeface="Helvetica Neue"/>
                <a:ea typeface="Helvetica Neue"/>
                <a:cs typeface="Helvetica Neue"/>
                <a:sym typeface="Helvetica Neue"/>
              </a:rPr>
              <a:t>If C ≠ 0 and P is incorrect : A single error occurred and can be corrected</a:t>
            </a:r>
          </a:p>
          <a:p>
            <a:pPr indent="-298450" lvl="1" marL="914400" rtl="0">
              <a:spcBef>
                <a:spcPts val="0"/>
              </a:spcBef>
              <a:spcAft>
                <a:spcPts val="0"/>
              </a:spcAft>
              <a:buSzPct val="100000"/>
              <a:buFont typeface="Helvetica Neue"/>
            </a:pPr>
            <a:r>
              <a:rPr lang="en" sz="1100">
                <a:latin typeface="Helvetica Neue"/>
                <a:ea typeface="Helvetica Neue"/>
                <a:cs typeface="Helvetica Neue"/>
                <a:sym typeface="Helvetica Neue"/>
              </a:rPr>
              <a:t>If C ≠ 0 and P is correct : A double error occurred. This cannot be corrected</a:t>
            </a:r>
          </a:p>
          <a:p>
            <a:pPr indent="-298450" lvl="1" marL="914400" rtl="0">
              <a:spcBef>
                <a:spcPts val="0"/>
              </a:spcBef>
              <a:spcAft>
                <a:spcPts val="0"/>
              </a:spcAft>
              <a:buSzPct val="100000"/>
              <a:buFont typeface="Helvetica Neue"/>
            </a:pPr>
            <a:r>
              <a:rPr lang="en" sz="1100">
                <a:latin typeface="Helvetica Neue"/>
                <a:ea typeface="Helvetica Neue"/>
                <a:cs typeface="Helvetica Neue"/>
                <a:sym typeface="Helvetica Neue"/>
              </a:rPr>
              <a:t>If C = 0 and P is incorrect : P</a:t>
            </a:r>
            <a:r>
              <a:rPr baseline="-25000" lang="en" sz="1100">
                <a:latin typeface="Helvetica Neue"/>
                <a:ea typeface="Helvetica Neue"/>
                <a:cs typeface="Helvetica Neue"/>
                <a:sym typeface="Helvetica Neue"/>
              </a:rPr>
              <a:t>end</a:t>
            </a:r>
            <a:r>
              <a:rPr lang="en" sz="1100">
                <a:latin typeface="Helvetica Neue"/>
                <a:ea typeface="Helvetica Neue"/>
                <a:cs typeface="Helvetica Neue"/>
                <a:sym typeface="Helvetica Neue"/>
              </a:rPr>
              <a:t> is incorrect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Decoding Example</a:t>
            </a:r>
          </a:p>
        </p:txBody>
      </p:sp>
      <p:sp>
        <p:nvSpPr>
          <p:cNvPr id="158" name="Shape 158"/>
          <p:cNvSpPr txBox="1"/>
          <p:nvPr>
            <p:ph idx="1" type="body"/>
          </p:nvPr>
        </p:nvSpPr>
        <p:spPr>
          <a:xfrm>
            <a:off x="2410112" y="1595775"/>
            <a:ext cx="6321600" cy="30023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1101101110110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What went wrong?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Checksums</a:t>
            </a:r>
          </a:p>
        </p:txBody>
      </p:sp>
      <p:sp>
        <p:nvSpPr>
          <p:cNvPr id="164" name="Shape 164"/>
          <p:cNvSpPr txBox="1"/>
          <p:nvPr>
            <p:ph idx="1" type="body"/>
          </p:nvPr>
        </p:nvSpPr>
        <p:spPr>
          <a:xfrm>
            <a:off x="2410112" y="1595775"/>
            <a:ext cx="6321600" cy="30023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Like a hashcode for a message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Send item with checksum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Compute checksum using common algorithm 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Common checksum algorithms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MD5		(128 bit output)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SHA-1	(160 bit output)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SHA-2	(256 bit output)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Audible free book: http://www.audible.com/computerphile Hashing Algorithms are used to ensure file authenticity, but how secure are they and why do they keep changing? Tom Scott hashes it out.  More from Tom Scott: http://www.youtube.com/user/enyay and https://twitter.com/tomscott  http://www.facebook.com/computerphile https://twitter.com/computer_phile  This video was filmed and edited by Sean Riley.  Pigeon Sound Effects courtesy of http://www.freesfx.co.uk/   Computerphile is a sister project to Brady Haran's Numberphile. See the full list of Brady's video projects at: http://bit.ly/bradychannels" id="169" name="Shape 169" title="Hashing Algorithms and Security - Computerphile">
            <a:hlinkClick r:id="rId3"/>
          </p:cNvPr>
          <p:cNvSpPr/>
          <p:nvPr/>
        </p:nvSpPr>
        <p:spPr>
          <a:xfrm>
            <a:off x="2286000" y="857250"/>
            <a:ext cx="4572000" cy="3429000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MD5 Verification</a:t>
            </a:r>
          </a:p>
        </p:txBody>
      </p:sp>
      <p:sp>
        <p:nvSpPr>
          <p:cNvPr id="175" name="Shape 175"/>
          <p:cNvSpPr txBox="1"/>
          <p:nvPr>
            <p:ph idx="1" type="body"/>
          </p:nvPr>
        </p:nvSpPr>
        <p:spPr>
          <a:xfrm>
            <a:off x="2400249" y="1595775"/>
            <a:ext cx="6331500" cy="3002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http://ftp.nl.debian.org/debian/dists/jessie/main/installer-amd64/current/images/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Md5checksum example</a:t>
            </a:r>
          </a:p>
          <a:p>
            <a:pPr lvl="0">
              <a:spcBef>
                <a:spcPts val="0"/>
              </a:spcBef>
              <a:buNone/>
            </a:pPr>
            <a:r>
              <a:rPr lang="en" sz="1400">
                <a:latin typeface="Consolas"/>
                <a:ea typeface="Consolas"/>
                <a:cs typeface="Consolas"/>
                <a:sym typeface="Consolas"/>
              </a:rPr>
              <a:t>&gt;wget_</a:t>
            </a:r>
            <a:r>
              <a:rPr lang="en" sz="1400" u="sng">
                <a:solidFill>
                  <a:schemeClr val="hlink"/>
                </a:solidFill>
                <a:latin typeface="Consolas"/>
                <a:ea typeface="Consolas"/>
                <a:cs typeface="Consolas"/>
                <a:sym typeface="Consolas"/>
                <a:hlinkClick r:id="rId4"/>
              </a:rPr>
              <a:t>http://ftp.nl.debian.org/debian/dists/jessie/main/installer-amd64/current/images/netboot/mini.iso</a:t>
            </a:r>
          </a:p>
          <a:p>
            <a:pPr lvl="0">
              <a:spcBef>
                <a:spcPts val="0"/>
              </a:spcBef>
              <a:buNone/>
            </a:pPr>
            <a:r>
              <a:rPr lang="en" sz="1400">
                <a:latin typeface="Consolas"/>
                <a:ea typeface="Consolas"/>
                <a:cs typeface="Consolas"/>
                <a:sym typeface="Consolas"/>
              </a:rPr>
              <a:t>&gt;md5sum mini.iso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Secure Hashing Algorithm (SHA1) explained. Dr Mike Pound explains how files are used to generate seemingly random hash strings.  EXTRA BITS: https://youtu.be/f8ZP_1K2Y-U  Tom Scott on Hash Algorithms: https://youtu.be/b4b8ktEV4Bg   http://www.facebook.com/computerphile https://twitter.com/computer_phile  This video was filmed and edited by Sean Riley.  Computer Science at the University of Nottingham: http://bit.ly/nottscomputer  Computerphile is a sister project to Brady Haran's Numberphile. More at http://www.bradyharan.com" id="180" name="Shape 180" title="SHA: Secure Hashing Algorithm - Computerphile">
            <a:hlinkClick r:id="rId3"/>
          </p:cNvPr>
          <p:cNvSpPr/>
          <p:nvPr/>
        </p:nvSpPr>
        <p:spPr>
          <a:xfrm>
            <a:off x="2286000" y="857250"/>
            <a:ext cx="4572000" cy="3429000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The Problem</a:t>
            </a:r>
          </a:p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2410112" y="1595775"/>
            <a:ext cx="6321600" cy="30023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Strings of bits are used for encoding everything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Within a machine (programs, hardware)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Between machines (file transfer, communication)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What happens when the strings are not correct?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01000001 = ‘A’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01010001 = ‘Q’</a:t>
            </a:r>
          </a:p>
          <a:p>
            <a:pPr indent="-228600" lvl="1" marL="914400">
              <a:spcBef>
                <a:spcPts val="0"/>
              </a:spcBef>
            </a:pPr>
            <a:r>
              <a:rPr lang="en"/>
              <a:t>Or worse...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Simple Solutions</a:t>
            </a:r>
          </a:p>
        </p:txBody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2410112" y="1595775"/>
            <a:ext cx="6321600" cy="30023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Parity Bit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Last bit verifies the “evenness or oddness” of the message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What if multiple errors occur?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Multiple requests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Ask for the data again if something is off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What if the file is large?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What if transmission fails again and again?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Hamming Codes</a:t>
            </a:r>
          </a:p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2410112" y="1595775"/>
            <a:ext cx="6321600" cy="30023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45833"/>
              <a:buFont typeface="Arial"/>
              <a:buNone/>
            </a:pPr>
            <a:r>
              <a:rPr lang="en" sz="2400"/>
              <a:t>"And so I said, 'Damn it, if the machine can detect an error, why can't it locate the position of the error and correct it?'"</a:t>
            </a:r>
          </a:p>
          <a:p>
            <a: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-Richard Hamming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  <p:pic>
        <p:nvPicPr>
          <p:cNvPr descr="hamming-3.jpg" id="92" name="Shape 9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4617" y="1539175"/>
            <a:ext cx="1839274" cy="270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Hamming Codes</a:t>
            </a:r>
          </a:p>
        </p:txBody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2410112" y="1595775"/>
            <a:ext cx="6321600" cy="30023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Error correction/detection through redundancy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Make the message longer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Receiver can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Verify correct message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Repair one error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Recognize 2 errors </a:t>
            </a:r>
          </a:p>
          <a:p>
            <a:pPr indent="-228600" lvl="2" marL="1371600" rtl="0">
              <a:spcBef>
                <a:spcPts val="0"/>
              </a:spcBef>
            </a:pPr>
            <a:r>
              <a:rPr lang="en"/>
              <a:t>Resend message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How It’s Made </a:t>
            </a:r>
            <a:r>
              <a:rPr lang="en" sz="1200"/>
              <a:t>(Only on Science Channel)</a:t>
            </a:r>
          </a:p>
        </p:txBody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2410112" y="1595775"/>
            <a:ext cx="6321600" cy="30023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Select a parity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Even or odd?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Check bits with varying ranges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Bits 1, 2, 4, 8, 16, 32, and so on</a:t>
            </a:r>
          </a:p>
          <a:p>
            <a:pPr indent="-228600" lvl="1" marL="914400" rtl="0">
              <a:spcBef>
                <a:spcPts val="0"/>
              </a:spcBef>
            </a:pPr>
            <a:r>
              <a:rPr lang="en"/>
              <a:t>Final “parity bit” at the end of the string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Construct the string by maintaining parity for all check bit regions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Example - 11011010</a:t>
            </a:r>
          </a:p>
        </p:txBody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2410112" y="1595775"/>
            <a:ext cx="6321600" cy="30023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We will encode this string using even parity.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Allocate space for the check bits:</a:t>
            </a:r>
          </a:p>
          <a:p>
            <a:pPr indent="457200" lvl="0" rtl="0">
              <a:spcBef>
                <a:spcPts val="0"/>
              </a:spcBef>
              <a:buNone/>
            </a:pPr>
            <a:r>
              <a:rPr lang="en" u="sng"/>
              <a:t>_</a:t>
            </a:r>
            <a:r>
              <a:rPr lang="en"/>
              <a:t> </a:t>
            </a:r>
            <a:r>
              <a:rPr lang="en" u="sng"/>
              <a:t>_</a:t>
            </a:r>
            <a:r>
              <a:rPr lang="en"/>
              <a:t> 1 </a:t>
            </a:r>
            <a:r>
              <a:rPr lang="en" u="sng"/>
              <a:t>_</a:t>
            </a:r>
            <a:r>
              <a:rPr lang="en"/>
              <a:t> 1 0 1 </a:t>
            </a:r>
            <a:r>
              <a:rPr lang="en" u="sng"/>
              <a:t>_</a:t>
            </a:r>
            <a:r>
              <a:rPr lang="en"/>
              <a:t> 1 0 1 0 </a:t>
            </a:r>
          </a:p>
          <a:p>
            <a:pPr indent="0" lvl="0" marL="0">
              <a:spcBef>
                <a:spcPts val="0"/>
              </a:spcBef>
              <a:buNone/>
            </a:pPr>
            <a:r>
              <a:rPr lang="en"/>
              <a:t>Note: We ignore the final parity bit until the rest of the check bits are taken care of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2"/>
              </a:buClr>
              <a:buSzPct val="36666"/>
              <a:buFont typeface="Arial"/>
              <a:buNone/>
            </a:pPr>
            <a:r>
              <a:rPr lang="en"/>
              <a:t>Example - 11011010</a:t>
            </a:r>
          </a:p>
        </p:txBody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2410112" y="1595775"/>
            <a:ext cx="6321600" cy="3002399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First pass: Check</a:t>
            </a:r>
            <a:r>
              <a:rPr lang="en"/>
              <a:t> bit 1</a:t>
            </a:r>
          </a:p>
          <a:p>
            <a:pPr indent="457200" lvl="0" rtl="0">
              <a:spcBef>
                <a:spcPts val="0"/>
              </a:spcBef>
              <a:buNone/>
            </a:pPr>
            <a:r>
              <a:rPr lang="en" u="sng">
                <a:solidFill>
                  <a:srgbClr val="000000"/>
                </a:solidFill>
              </a:rPr>
              <a:t>?</a:t>
            </a:r>
            <a:r>
              <a:rPr lang="en"/>
              <a:t> </a:t>
            </a:r>
            <a:r>
              <a:rPr lang="en" u="sng"/>
              <a:t>_</a:t>
            </a:r>
            <a:r>
              <a:rPr lang="en"/>
              <a:t> </a:t>
            </a:r>
            <a:r>
              <a:rPr lang="en"/>
              <a:t>1</a:t>
            </a:r>
            <a:r>
              <a:rPr lang="en"/>
              <a:t> </a:t>
            </a:r>
            <a:r>
              <a:rPr lang="en" u="sng"/>
              <a:t>_</a:t>
            </a:r>
            <a:r>
              <a:rPr lang="en"/>
              <a:t> </a:t>
            </a:r>
            <a:r>
              <a:rPr lang="en"/>
              <a:t>1</a:t>
            </a:r>
            <a:r>
              <a:rPr lang="en"/>
              <a:t> 0 </a:t>
            </a:r>
            <a:r>
              <a:rPr lang="en"/>
              <a:t>1</a:t>
            </a:r>
            <a:r>
              <a:rPr lang="en"/>
              <a:t> </a:t>
            </a:r>
            <a:r>
              <a:rPr lang="en" u="sng"/>
              <a:t>_</a:t>
            </a:r>
            <a:r>
              <a:rPr lang="en"/>
              <a:t> </a:t>
            </a:r>
            <a:r>
              <a:rPr lang="en"/>
              <a:t>1</a:t>
            </a:r>
            <a:r>
              <a:rPr lang="en"/>
              <a:t> 0 </a:t>
            </a:r>
            <a:r>
              <a:rPr lang="en"/>
              <a:t>1</a:t>
            </a:r>
            <a:r>
              <a:rPr lang="en"/>
              <a:t> 0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/>
              <a:t>Odd number of 1’s, so bit 1 should correct it:</a:t>
            </a:r>
          </a:p>
          <a:p>
            <a:pPr indent="387350" lvl="0" rtl="0">
              <a:spcBef>
                <a:spcPts val="0"/>
              </a:spcBef>
              <a:buClr>
                <a:schemeClr val="dk2"/>
              </a:buClr>
              <a:buSzPct val="61111"/>
              <a:buFont typeface="Arial"/>
              <a:buNone/>
            </a:pPr>
            <a:r>
              <a:rPr lang="en" u="sng"/>
              <a:t>1</a:t>
            </a:r>
            <a:r>
              <a:rPr lang="en"/>
              <a:t> </a:t>
            </a:r>
            <a:r>
              <a:rPr lang="en" u="sng"/>
              <a:t>_</a:t>
            </a:r>
            <a:r>
              <a:rPr lang="en"/>
              <a:t> 1 </a:t>
            </a:r>
            <a:r>
              <a:rPr lang="en" u="sng"/>
              <a:t>_</a:t>
            </a:r>
            <a:r>
              <a:rPr lang="en"/>
              <a:t> 1 0 1 </a:t>
            </a:r>
            <a:r>
              <a:rPr lang="en" u="sng"/>
              <a:t>_</a:t>
            </a:r>
            <a:r>
              <a:rPr lang="en"/>
              <a:t> 1 0 1 0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Example - 11011010</a:t>
            </a:r>
          </a:p>
        </p:txBody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x="2410112" y="1595775"/>
            <a:ext cx="6321600" cy="30023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2"/>
              </a:buClr>
              <a:buSzPct val="61111"/>
              <a:buFont typeface="Arial"/>
              <a:buNone/>
            </a:pPr>
            <a:r>
              <a:rPr lang="en"/>
              <a:t>Second </a:t>
            </a:r>
            <a:r>
              <a:rPr lang="en"/>
              <a:t>pass: Check bit 2</a:t>
            </a:r>
          </a:p>
          <a:p>
            <a:pPr indent="387350" lvl="0" rtl="0">
              <a:spcBef>
                <a:spcPts val="0"/>
              </a:spcBef>
              <a:buClr>
                <a:schemeClr val="dk2"/>
              </a:buClr>
              <a:buSzPct val="61111"/>
              <a:buFont typeface="Arial"/>
              <a:buNone/>
            </a:pPr>
            <a:r>
              <a:rPr lang="en" u="sng"/>
              <a:t>1</a:t>
            </a:r>
            <a:r>
              <a:rPr lang="en"/>
              <a:t> </a:t>
            </a:r>
            <a:r>
              <a:rPr lang="en" u="sng"/>
              <a:t>_</a:t>
            </a:r>
            <a:r>
              <a:rPr lang="en"/>
              <a:t> 1</a:t>
            </a:r>
            <a:r>
              <a:rPr lang="en"/>
              <a:t> </a:t>
            </a:r>
            <a:r>
              <a:rPr lang="en" u="sng"/>
              <a:t>_</a:t>
            </a:r>
            <a:r>
              <a:rPr lang="en"/>
              <a:t> 1 </a:t>
            </a:r>
            <a:r>
              <a:rPr lang="en"/>
              <a:t>0 1</a:t>
            </a:r>
            <a:r>
              <a:rPr lang="en"/>
              <a:t> </a:t>
            </a:r>
            <a:r>
              <a:rPr lang="en" u="sng"/>
              <a:t>_</a:t>
            </a:r>
            <a:r>
              <a:rPr lang="en"/>
              <a:t> 1 </a:t>
            </a:r>
            <a:r>
              <a:rPr lang="en"/>
              <a:t>0 1</a:t>
            </a:r>
            <a:r>
              <a:rPr lang="en"/>
              <a:t> 0</a:t>
            </a:r>
          </a:p>
          <a:p>
            <a:pPr lvl="0">
              <a:spcBef>
                <a:spcPts val="0"/>
              </a:spcBef>
              <a:buClr>
                <a:schemeClr val="dk2"/>
              </a:buClr>
              <a:buSzPct val="61111"/>
              <a:buFont typeface="Arial"/>
              <a:buNone/>
            </a:pPr>
            <a:r>
              <a:rPr lang="en"/>
              <a:t>Odd number of 1’s, so bit 2 should correct it:</a:t>
            </a:r>
          </a:p>
          <a:p>
            <a:pPr indent="387350" lvl="0" rtl="0">
              <a:spcBef>
                <a:spcPts val="0"/>
              </a:spcBef>
              <a:buClr>
                <a:schemeClr val="dk2"/>
              </a:buClr>
              <a:buSzPct val="61111"/>
              <a:buFont typeface="Arial"/>
              <a:buNone/>
            </a:pPr>
            <a:r>
              <a:rPr lang="en" u="sng"/>
              <a:t>1</a:t>
            </a:r>
            <a:r>
              <a:rPr lang="en"/>
              <a:t> </a:t>
            </a:r>
            <a:r>
              <a:rPr lang="en" u="sng"/>
              <a:t>1</a:t>
            </a:r>
            <a:r>
              <a:rPr lang="en"/>
              <a:t> 1 </a:t>
            </a:r>
            <a:r>
              <a:rPr lang="en" u="sng"/>
              <a:t>_</a:t>
            </a:r>
            <a:r>
              <a:rPr lang="en"/>
              <a:t> 1 0 1 </a:t>
            </a:r>
            <a:r>
              <a:rPr lang="en" u="sng"/>
              <a:t>_</a:t>
            </a:r>
            <a:r>
              <a:rPr lang="en"/>
              <a:t> 1 0 1 0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wiss-2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