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T Sans Narrow" panose="020B0604020202020204" charset="0"/>
      <p:regular r:id="rId11"/>
      <p:bold r:id="rId12"/>
    </p:embeddedFont>
    <p:embeddedFont>
      <p:font typeface="Old Standard TT" panose="020B0604020202020204" charset="0"/>
      <p:regular r:id="rId13"/>
      <p:bold r:id="rId14"/>
      <p: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Genetic Algorithms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Elizabeth Sumner and Aaron Green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Genetic Algorithms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600" y="1043072"/>
            <a:ext cx="5585200" cy="36769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446675" y="1096375"/>
            <a:ext cx="3248400" cy="335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Nomenclature: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Chromosomes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Genes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Fitness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545075" y="1669937"/>
            <a:ext cx="1340100" cy="89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Generate starting population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3870900" y="3175050"/>
            <a:ext cx="10437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End after a condition is met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619575" y="2665462"/>
            <a:ext cx="9963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Select most fit to continue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7524250" y="2858425"/>
            <a:ext cx="1340100" cy="12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Combine genes from parents to create new chromosomes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195600" y="1395775"/>
            <a:ext cx="16935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Make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random changes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Genetic Algorithm: </a:t>
            </a:r>
            <a:r>
              <a:rPr lang="en" sz="3000">
                <a:latin typeface="Old Standard TT"/>
                <a:ea typeface="Old Standard TT"/>
                <a:cs typeface="Old Standard TT"/>
                <a:sym typeface="Old Standard TT"/>
              </a:rPr>
              <a:t>Finding Function Maximum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11700" y="1171600"/>
            <a:ext cx="8520600" cy="38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Gene: a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single bit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Chromosomes: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 string of 8 bits representing a number between 0 and 255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Fitness: the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value of the function at x: sin(</a:t>
            </a:r>
            <a:r>
              <a:rPr lang="en" sz="1800" i="1">
                <a:latin typeface="Old Standard TT"/>
                <a:ea typeface="Old Standard TT"/>
                <a:cs typeface="Old Standard TT"/>
                <a:sym typeface="Old Standard TT"/>
              </a:rPr>
              <a:t>xπ/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256)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Selection: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randomly generate 8 values between 0 and 1 and select their corresponding chromosomes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Crossover: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r</a:t>
            </a: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andomly select t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wo parents and let the c</a:t>
            </a: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hild chromosome consist of random genes fr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om each parent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Mutation: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decide at random whether to flip each individual bit in the chromosome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475" y="911450"/>
            <a:ext cx="7600950" cy="404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/>
          <p:nvPr/>
        </p:nvCxnSpPr>
        <p:spPr>
          <a:xfrm rot="10800000">
            <a:off x="4793950" y="663200"/>
            <a:ext cx="0" cy="40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30950" y="445025"/>
            <a:ext cx="85743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Genetic Algorithm: </a:t>
            </a:r>
            <a:r>
              <a:rPr lang="en" sz="3000">
                <a:latin typeface="Old Standard TT"/>
                <a:ea typeface="Old Standard TT"/>
                <a:cs typeface="Old Standard TT"/>
                <a:sym typeface="Old Standard TT"/>
              </a:rPr>
              <a:t>Traveling Salesperson Problem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Old Standard TT"/>
                <a:ea typeface="Old Standard TT"/>
                <a:cs typeface="Old Standard TT"/>
                <a:sym typeface="Old Standard TT"/>
              </a:rPr>
              <a:t>                    Using Ordered Crossover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11700" y="1171600"/>
            <a:ext cx="8520600" cy="38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Gene: a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vertex from the graph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Chromosome: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 string of length </a:t>
            </a:r>
            <a:r>
              <a:rPr lang="en" sz="1800" i="1">
                <a:latin typeface="Old Standard TT"/>
                <a:ea typeface="Old Standard TT"/>
                <a:cs typeface="Old Standard TT"/>
                <a:sym typeface="Old Standard TT"/>
              </a:rPr>
              <a:t>n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representing all vertices 1 through </a:t>
            </a:r>
            <a:r>
              <a:rPr lang="en" sz="1800" i="1">
                <a:latin typeface="Old Standard TT"/>
                <a:ea typeface="Old Standard TT"/>
                <a:cs typeface="Old Standard TT"/>
                <a:sym typeface="Old Standard TT"/>
              </a:rPr>
              <a:t>n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once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Fitness: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length of the tour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Crossover: Order Crossover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Mutation: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interchange two vertices or reverse order of a subset of vertices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Order Crossover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140500" y="1037725"/>
            <a:ext cx="4558800" cy="175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P</a:t>
            </a:r>
            <a:r>
              <a:rPr lang="en" sz="3600" baseline="-25000">
                <a:solidFill>
                  <a:schemeClr val="accent2"/>
                </a:solidFill>
              </a:rPr>
              <a:t>1</a:t>
            </a:r>
            <a:r>
              <a:rPr lang="en" sz="3600">
                <a:solidFill>
                  <a:schemeClr val="accent2"/>
                </a:solidFill>
              </a:rPr>
              <a:t> = 2 1 3 </a:t>
            </a:r>
            <a:r>
              <a:rPr lang="en" sz="3600" b="1">
                <a:solidFill>
                  <a:schemeClr val="accent2"/>
                </a:solidFill>
              </a:rPr>
              <a:t>9 5 4</a:t>
            </a:r>
            <a:r>
              <a:rPr lang="en" sz="3600">
                <a:solidFill>
                  <a:schemeClr val="accent2"/>
                </a:solidFill>
              </a:rPr>
              <a:t> 8 7 6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P</a:t>
            </a:r>
            <a:r>
              <a:rPr lang="en" sz="3600" baseline="-25000">
                <a:solidFill>
                  <a:schemeClr val="accent2"/>
                </a:solidFill>
              </a:rPr>
              <a:t>2</a:t>
            </a:r>
            <a:r>
              <a:rPr lang="en" sz="3600">
                <a:solidFill>
                  <a:schemeClr val="accent2"/>
                </a:solidFill>
              </a:rPr>
              <a:t> = 5 3 2 </a:t>
            </a:r>
            <a:r>
              <a:rPr lang="en" sz="3600" b="1">
                <a:solidFill>
                  <a:schemeClr val="accent2"/>
                </a:solidFill>
              </a:rPr>
              <a:t>6 8 9</a:t>
            </a:r>
            <a:r>
              <a:rPr lang="en" sz="3600">
                <a:solidFill>
                  <a:schemeClr val="accent2"/>
                </a:solidFill>
              </a:rPr>
              <a:t> 7 1 4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140500" y="3119650"/>
            <a:ext cx="4558800" cy="175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C</a:t>
            </a:r>
            <a:r>
              <a:rPr lang="en" sz="3600" baseline="-25000">
                <a:solidFill>
                  <a:schemeClr val="accent2"/>
                </a:solidFill>
              </a:rPr>
              <a:t>1</a:t>
            </a:r>
            <a:r>
              <a:rPr lang="en" sz="3600">
                <a:solidFill>
                  <a:schemeClr val="accent2"/>
                </a:solidFill>
              </a:rPr>
              <a:t> =          </a:t>
            </a:r>
            <a:r>
              <a:rPr lang="en" sz="3600" b="1">
                <a:solidFill>
                  <a:schemeClr val="accent2"/>
                </a:solidFill>
              </a:rPr>
              <a:t>9 5 4</a:t>
            </a:r>
            <a:r>
              <a:rPr lang="en" sz="3600">
                <a:solidFill>
                  <a:schemeClr val="accent2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C</a:t>
            </a:r>
            <a:r>
              <a:rPr lang="en" sz="3600" baseline="-25000">
                <a:solidFill>
                  <a:schemeClr val="accent2"/>
                </a:solidFill>
              </a:rPr>
              <a:t>2</a:t>
            </a:r>
            <a:r>
              <a:rPr lang="en" sz="3600">
                <a:solidFill>
                  <a:schemeClr val="accent2"/>
                </a:solidFill>
              </a:rPr>
              <a:t> =          </a:t>
            </a:r>
            <a:r>
              <a:rPr lang="en" sz="3600" b="1">
                <a:solidFill>
                  <a:schemeClr val="accent2"/>
                </a:solidFill>
              </a:rPr>
              <a:t>6 8 9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061025" y="3119650"/>
            <a:ext cx="401400" cy="6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493125" y="3119650"/>
            <a:ext cx="401400" cy="6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818325" y="3119650"/>
            <a:ext cx="401400" cy="6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404575" y="3119650"/>
            <a:ext cx="401400" cy="6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785575" y="3119650"/>
            <a:ext cx="401400" cy="6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166575" y="3119650"/>
            <a:ext cx="401400" cy="6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061025" y="3964275"/>
            <a:ext cx="3713400" cy="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</a:rPr>
              <a:t>5 4 7          2 1 3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30950" y="445025"/>
            <a:ext cx="85743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Genetic Algorithm: </a:t>
            </a:r>
            <a:r>
              <a:rPr lang="en" sz="3000">
                <a:latin typeface="Old Standard TT"/>
                <a:ea typeface="Old Standard TT"/>
                <a:cs typeface="Old Standard TT"/>
                <a:sym typeface="Old Standard TT"/>
              </a:rPr>
              <a:t>Traveling Salesperson Problem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Old Standard TT"/>
                <a:ea typeface="Old Standard TT"/>
                <a:cs typeface="Old Standard TT"/>
                <a:sym typeface="Old Standard TT"/>
              </a:rPr>
              <a:t>              Using Nearest Neighbor Crossover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11700" y="1171600"/>
            <a:ext cx="8520600" cy="38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Gene: a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vertex from the graph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Chromosome: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a string of length </a:t>
            </a:r>
            <a:r>
              <a:rPr lang="en" sz="1800" i="1">
                <a:latin typeface="Old Standard TT"/>
                <a:ea typeface="Old Standard TT"/>
                <a:cs typeface="Old Standard TT"/>
                <a:sym typeface="Old Standard TT"/>
              </a:rPr>
              <a:t>n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representing all vertices 1 through </a:t>
            </a:r>
            <a:r>
              <a:rPr lang="en" sz="1800" i="1">
                <a:latin typeface="Old Standard TT"/>
                <a:ea typeface="Old Standard TT"/>
                <a:cs typeface="Old Standard TT"/>
                <a:sym typeface="Old Standard TT"/>
              </a:rPr>
              <a:t>n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once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Fitness: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length of the tour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Crossover</a:t>
            </a: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: 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Nearest Neighbor Crossover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Selection: top 50%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Mutation</a:t>
            </a:r>
            <a:r>
              <a:rPr lang="en" sz="18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:</a:t>
            </a: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 select two vertices at random and reverse the subpath connecting them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Nearest Neighbor Crossover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Create a union graph using both parents’ edges.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Perform the Nearest Neighbor Algorithm.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Choose a random starting vertex to begin the tour.</a:t>
            </a:r>
          </a:p>
          <a:p>
            <a:pPr marL="914400" lvl="1" indent="-228600">
              <a:lnSpc>
                <a:spcPct val="200000"/>
              </a:lnSpc>
              <a:spcBef>
                <a:spcPts val="0"/>
              </a:spcBef>
            </a:pPr>
            <a:r>
              <a:rPr lang="en"/>
              <a:t>Add an unvisited vertex that is closest to current last vertex in tour to the tour.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PT Sans Narrow</vt:lpstr>
      <vt:lpstr>Old Standard TT</vt:lpstr>
      <vt:lpstr>Open Sans</vt:lpstr>
      <vt:lpstr>Arial</vt:lpstr>
      <vt:lpstr>tropic</vt:lpstr>
      <vt:lpstr>Genetic Algorithms</vt:lpstr>
      <vt:lpstr>Genetic Algorithms</vt:lpstr>
      <vt:lpstr>PowerPoint Presentation</vt:lpstr>
      <vt:lpstr>PowerPoint Presentation</vt:lpstr>
      <vt:lpstr>PowerPoint Presentation</vt:lpstr>
      <vt:lpstr>Order Crossover</vt:lpstr>
      <vt:lpstr>PowerPoint Presentation</vt:lpstr>
      <vt:lpstr>Nearest Neighbor Crossover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Algorithms</dc:title>
  <dc:creator>Elizabeth Sumner</dc:creator>
  <cp:lastModifiedBy>Elizabeth Sumner</cp:lastModifiedBy>
  <cp:revision>1</cp:revision>
  <dcterms:modified xsi:type="dcterms:W3CDTF">2017-04-26T20:18:21Z</dcterms:modified>
</cp:coreProperties>
</file>