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5143500" cx="9144000"/>
  <p:notesSz cx="6858000" cy="9144000"/>
  <p:embeddedFontLst>
    <p:embeddedFont>
      <p:font typeface="Roboto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oboto-italic.fntdata"/><Relationship Id="rId30" Type="http://schemas.openxmlformats.org/officeDocument/2006/relationships/font" Target="fonts/Robot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Robot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njgingrich.com/rsa/index.html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Public Key Cryptography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Nathan Gingrich and Joanie Davis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K to Determine E and D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Generate a list of potential K values such that K mod ( Z ) = 1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Factor potential K values until one is not prime and has a pair of factors that are relatively prime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 and D are those relatively prime factors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Share your public encryption key E </a:t>
            </a:r>
          </a:p>
          <a:p>
            <a:pPr indent="-228600" lvl="0" marL="457200">
              <a:lnSpc>
                <a:spcPct val="200000"/>
              </a:lnSpc>
              <a:spcBef>
                <a:spcPts val="0"/>
              </a:spcBef>
            </a:pPr>
            <a:r>
              <a:rPr lang="en"/>
              <a:t>Keep decryption key D private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Sending a Message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Obtain the receiver’s public encryption key E1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Divide the message into blocks of size less than N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Encode each block M into encoded block C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C = M</a:t>
            </a:r>
            <a:r>
              <a:rPr baseline="30000" lang="en"/>
              <a:t>E1</a:t>
            </a:r>
            <a:r>
              <a:rPr lang="en"/>
              <a:t> mod (N)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Send the encoded messages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Decoding A Message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For each encoded message segment C 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Decrypt C to decoded message string M’ using your own private decryption key D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M’ = C</a:t>
            </a:r>
            <a:r>
              <a:rPr baseline="30000" lang="en"/>
              <a:t>D </a:t>
            </a:r>
            <a:r>
              <a:rPr lang="en"/>
              <a:t>mod (N)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It Works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M’    = C</a:t>
            </a:r>
            <a:r>
              <a:rPr baseline="30000" lang="en"/>
              <a:t>D</a:t>
            </a:r>
            <a:r>
              <a:rPr lang="en"/>
              <a:t> 					(By definition of Decryption)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 	= M</a:t>
            </a:r>
            <a:r>
              <a:rPr baseline="30000" lang="en"/>
              <a:t>ED</a:t>
            </a:r>
            <a:r>
              <a:rPr lang="en"/>
              <a:t>					(By Definition </a:t>
            </a:r>
            <a:r>
              <a:rPr lang="en"/>
              <a:t>of Encryption)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	= M</a:t>
            </a:r>
            <a:r>
              <a:rPr baseline="30000" lang="en"/>
              <a:t>K  * (Q - 1) * (P - 1) + 1	     </a:t>
            </a:r>
            <a:r>
              <a:rPr lang="en"/>
              <a:t>     </a:t>
            </a:r>
            <a:r>
              <a:rPr baseline="30000" lang="en"/>
              <a:t>		</a:t>
            </a:r>
            <a:r>
              <a:rPr lang="en"/>
              <a:t>(Since ED = K  * (Q - 1) * (P - 1) + 1)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	= M</a:t>
            </a:r>
            <a:r>
              <a:rPr baseline="30000" lang="en"/>
              <a:t>K  phi(N) + 1				</a:t>
            </a:r>
            <a:r>
              <a:rPr lang="en"/>
              <a:t>(Fact of Euler’s Totient)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	= ( M</a:t>
            </a:r>
            <a:r>
              <a:rPr baseline="30000" lang="en"/>
              <a:t>K  phi(N) </a:t>
            </a:r>
            <a:r>
              <a:rPr lang="en"/>
              <a:t>)</a:t>
            </a:r>
            <a:r>
              <a:rPr baseline="30000" lang="en"/>
              <a:t>k</a:t>
            </a:r>
            <a:r>
              <a:rPr lang="en"/>
              <a:t> * M			(Equivalency)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	= M						(Another fact of Euler’s Totient)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Send/</a:t>
            </a:r>
            <a:r>
              <a:rPr lang="en"/>
              <a:t>Receive</a:t>
            </a:r>
            <a:r>
              <a:rPr lang="en"/>
              <a:t> Example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Goal: Encrypt and send the message “Hello”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Generate the Clock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P = 1123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Q = 1913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Determine N and Z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N = P * Q = 1123 * 1913 = 2148299</a:t>
            </a:r>
          </a:p>
          <a:p>
            <a:pPr indent="-228600" lvl="1" marL="914400">
              <a:lnSpc>
                <a:spcPct val="200000"/>
              </a:lnSpc>
              <a:spcBef>
                <a:spcPts val="0"/>
              </a:spcBef>
            </a:pPr>
            <a:r>
              <a:rPr lang="en"/>
              <a:t>Z = ( P - 1 ) * ( Q - 1 ) = 1122 * 1912 = 2145264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Send/Receive </a:t>
            </a:r>
            <a:r>
              <a:rPr lang="en"/>
              <a:t>Example Cont.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Find candidates for K such that K mod (Z) = 1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Sample of generated examples: 2145265, 4290529, 6435793, 8581057, 10726321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K = </a:t>
            </a:r>
            <a:r>
              <a:rPr lang="en"/>
              <a:t>2145265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Use factors of K to determine E and D 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Factors of K = </a:t>
            </a:r>
            <a:r>
              <a:rPr lang="en">
                <a:highlight>
                  <a:srgbClr val="00FFFF"/>
                </a:highlight>
              </a:rPr>
              <a:t>5</a:t>
            </a:r>
            <a:r>
              <a:rPr lang="en"/>
              <a:t>, </a:t>
            </a:r>
            <a:r>
              <a:rPr lang="en">
                <a:highlight>
                  <a:srgbClr val="00FF00"/>
                </a:highlight>
              </a:rPr>
              <a:t>71</a:t>
            </a:r>
            <a:r>
              <a:rPr lang="en"/>
              <a:t>, </a:t>
            </a:r>
            <a:r>
              <a:rPr lang="en">
                <a:highlight>
                  <a:srgbClr val="FFFF00"/>
                </a:highlight>
              </a:rPr>
              <a:t>355</a:t>
            </a:r>
            <a:r>
              <a:rPr lang="en"/>
              <a:t>, </a:t>
            </a:r>
            <a:r>
              <a:rPr lang="en">
                <a:highlight>
                  <a:srgbClr val="FFFF00"/>
                </a:highlight>
              </a:rPr>
              <a:t>6043</a:t>
            </a:r>
            <a:r>
              <a:rPr lang="en"/>
              <a:t>, </a:t>
            </a:r>
            <a:r>
              <a:rPr lang="en">
                <a:highlight>
                  <a:srgbClr val="00FF00"/>
                </a:highlight>
              </a:rPr>
              <a:t>30215</a:t>
            </a:r>
            <a:r>
              <a:rPr lang="en"/>
              <a:t>, </a:t>
            </a:r>
            <a:r>
              <a:rPr lang="en">
                <a:highlight>
                  <a:srgbClr val="00FFFF"/>
                </a:highlight>
              </a:rPr>
              <a:t>429053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 = 355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 = 6043</a:t>
            </a:r>
          </a:p>
          <a:p>
            <a:pPr indent="-228600" lvl="1" marL="914400">
              <a:lnSpc>
                <a:spcPct val="200000"/>
              </a:lnSpc>
              <a:spcBef>
                <a:spcPts val="0"/>
              </a:spcBef>
            </a:pPr>
            <a:r>
              <a:rPr lang="en"/>
              <a:t>E and D are relatively prime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Send/Receive </a:t>
            </a:r>
            <a:r>
              <a:rPr lang="en"/>
              <a:t>Example Cont.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Message to send: “Hello” </a:t>
            </a:r>
          </a:p>
          <a:p>
            <a:pPr indent="-228600" lvl="0" marL="4572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Message converted to ASCII encoding: 072 101 108 108 111</a:t>
            </a:r>
          </a:p>
          <a:p>
            <a:pPr indent="-228600" lvl="1" marL="9144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072101</a:t>
            </a:r>
            <a:r>
              <a:rPr baseline="30000" lang="en"/>
              <a:t>355</a:t>
            </a:r>
            <a:r>
              <a:rPr lang="en"/>
              <a:t> mod (2148299) = 257217</a:t>
            </a:r>
          </a:p>
          <a:p>
            <a:pPr indent="-228600" lvl="1" marL="9144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108108</a:t>
            </a:r>
            <a:r>
              <a:rPr baseline="30000" lang="en"/>
              <a:t>355</a:t>
            </a:r>
            <a:r>
              <a:rPr lang="en"/>
              <a:t> mod (2148299) = 1705479</a:t>
            </a:r>
          </a:p>
          <a:p>
            <a:pPr indent="-228600" lvl="1" marL="9144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111</a:t>
            </a:r>
            <a:r>
              <a:rPr baseline="30000" lang="en"/>
              <a:t>355</a:t>
            </a:r>
            <a:r>
              <a:rPr lang="en"/>
              <a:t> mod (2148299) = 1580437</a:t>
            </a:r>
          </a:p>
          <a:p>
            <a:pPr indent="-228600" lvl="0" marL="4572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Encrypted message String: 025721717054791580437</a:t>
            </a:r>
          </a:p>
          <a:p>
            <a:pPr indent="-228600" lvl="0" marL="4572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Decrypted message String: </a:t>
            </a:r>
            <a:r>
              <a:rPr lang="en"/>
              <a:t>072101108108111</a:t>
            </a:r>
          </a:p>
          <a:p>
            <a:pPr indent="-228600" lvl="0" marL="457200">
              <a:lnSpc>
                <a:spcPct val="200000"/>
              </a:lnSpc>
              <a:spcBef>
                <a:spcPts val="0"/>
              </a:spcBef>
            </a:pPr>
            <a:r>
              <a:rPr lang="en"/>
              <a:t>Final message: “Hello”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Intercept Example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You intercept the </a:t>
            </a:r>
            <a:r>
              <a:rPr lang="en"/>
              <a:t>encrypted message</a:t>
            </a:r>
            <a:r>
              <a:rPr lang="en"/>
              <a:t>:</a:t>
            </a:r>
            <a:r>
              <a:rPr lang="en"/>
              <a:t> </a:t>
            </a:r>
            <a:r>
              <a:rPr lang="en"/>
              <a:t>172899202185711270741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The N and E values used to encrypt are publically known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N: 1887839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E: 773</a:t>
            </a:r>
          </a:p>
          <a:p>
            <a:pPr indent="-228600" lvl="0" marL="457200">
              <a:lnSpc>
                <a:spcPct val="200000"/>
              </a:lnSpc>
              <a:spcBef>
                <a:spcPts val="0"/>
              </a:spcBef>
            </a:pPr>
            <a:r>
              <a:rPr lang="en"/>
              <a:t>Goal: determine the D value to decrypt the message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Intercept Example Cont.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Factor N to determine P and Q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N = </a:t>
            </a:r>
            <a:r>
              <a:rPr lang="en"/>
              <a:t>1887839 = </a:t>
            </a:r>
            <a:r>
              <a:rPr lang="en"/>
              <a:t>1009 * 1871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Use P and Q to determine Z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Z = 1008 * 1870 = 1884960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Intercept Example Cont.	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Knowing Z, guess values of K (potential values of K mod (Z) = 1)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1884961, 3769921, 5654881, 7539841, 9424801, 11309761, 13194721, 15079681…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For each potential K, divide by E to get a potential D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1884961 / 773 = </a:t>
            </a:r>
            <a:r>
              <a:rPr lang="en">
                <a:solidFill>
                  <a:srgbClr val="FF0000"/>
                </a:solidFill>
              </a:rPr>
              <a:t>2438.5006468… 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3769921 / 773 = </a:t>
            </a:r>
            <a:r>
              <a:rPr lang="en">
                <a:solidFill>
                  <a:srgbClr val="00FF00"/>
                </a:solidFill>
              </a:rPr>
              <a:t>4877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5654881 / 773 = </a:t>
            </a:r>
            <a:r>
              <a:rPr lang="en">
                <a:solidFill>
                  <a:srgbClr val="FF0000"/>
                </a:solidFill>
              </a:rPr>
              <a:t>7315.499…</a:t>
            </a:r>
          </a:p>
          <a:p>
            <a:pPr indent="-228600" lvl="1" marL="914400">
              <a:lnSpc>
                <a:spcPct val="200000"/>
              </a:lnSpc>
              <a:spcBef>
                <a:spcPts val="0"/>
              </a:spcBef>
            </a:pPr>
            <a:r>
              <a:rPr lang="en"/>
              <a:t>7539841 / 773 = </a:t>
            </a:r>
            <a:r>
              <a:rPr lang="en">
                <a:solidFill>
                  <a:srgbClr val="FF0000"/>
                </a:solidFill>
              </a:rPr>
              <a:t>9753.998...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Encryption?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200000"/>
              </a:lnSpc>
              <a:spcBef>
                <a:spcPts val="0"/>
              </a:spcBef>
              <a:buNone/>
            </a:pPr>
            <a:r>
              <a:rPr lang="en"/>
              <a:t>Encryption is the process of converting information or data into code, especially to prevent unauthorized access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Intercept Example Cont.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For potential D = 4877, attempt decoding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Result String: </a:t>
            </a:r>
            <a:r>
              <a:rPr lang="en"/>
              <a:t>072 101 108 108 111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ASCII Conversion: “Hello”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For incorrect D = 2438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Result String = §ʂ|űƳ̝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Activities</a:t>
            </a:r>
          </a:p>
        </p:txBody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Go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RSA Sandbox</a:t>
            </a:r>
            <a:r>
              <a:rPr lang="en"/>
              <a:t> (link on class website)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Follow the steps and generate your own N, E, and D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Practice encrypting some messages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Activity Cont.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Get into groups of 3 or 4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Have everyone in the group exchange public keys and clock size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Select two group members to communicate with encrypted messages.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Publically share the encrypted strings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Other group members should attempt to determine the receiver’s decryption key to read the messages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Real World Example</a:t>
            </a:r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n = </a:t>
            </a:r>
            <a:r>
              <a:rPr lang="en" sz="1200"/>
              <a:t>119294134840169509055527211331255649644606569661527638012067481954943056851150333806315957037715620297305000118628770846689969112892212245457118060574995989517080042105263427376322274266393116193517839570773505632231596681121927337473973220312512599061231322250945506260066557538238517575390621262940383913963 (309 digits)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 =</a:t>
            </a:r>
            <a:r>
              <a:rPr lang="en" sz="1100"/>
              <a:t> </a:t>
            </a:r>
            <a:r>
              <a:rPr lang="en" sz="1200"/>
              <a:t>10933766183632575817611517034730668287155799984632223454138745671121273456287670008290843302875521274970245314593222946129064538358581018615539828479146469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q = </a:t>
            </a:r>
            <a:r>
              <a:rPr lang="en" sz="1200"/>
              <a:t>10910616967349110231723734078614922645337060882141748968209834225138976011179993394299810159736904468554021708289824396553412180514827996444845438176099727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This is a good way to send a private key for a symmetrical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algorithm like DES or AES, which are faster.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Problems With Other Encryption Systems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Caesar</a:t>
            </a:r>
            <a:r>
              <a:rPr lang="en"/>
              <a:t> Cipher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Shift the alphabet down a certain number 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Data Encryption Standard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Exchange keys privately to encode messages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All other methods of Encryption required a private exchange of data to establish the encryption methods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Math Review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Prime Numbers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A Number that only has two factors (1 and itself)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Mod Operator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i="1" lang="en"/>
              <a:t>A </a:t>
            </a:r>
            <a:r>
              <a:rPr lang="en"/>
              <a:t>Mod (</a:t>
            </a:r>
            <a:r>
              <a:rPr i="1" lang="en"/>
              <a:t>B</a:t>
            </a:r>
            <a:r>
              <a:rPr lang="en"/>
              <a:t>) is the remainder of the division </a:t>
            </a:r>
            <a:r>
              <a:rPr i="1" lang="en"/>
              <a:t>A </a:t>
            </a:r>
            <a:r>
              <a:rPr lang="en"/>
              <a:t>/ </a:t>
            </a:r>
            <a:r>
              <a:rPr i="1" lang="en"/>
              <a:t>B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Relatively Prime</a:t>
            </a:r>
          </a:p>
          <a:p>
            <a:pPr indent="-228600" lvl="1" marL="914400">
              <a:lnSpc>
                <a:spcPct val="200000"/>
              </a:lnSpc>
              <a:spcBef>
                <a:spcPts val="0"/>
              </a:spcBef>
            </a:pPr>
            <a:r>
              <a:rPr lang="en"/>
              <a:t>Two numbers that only have 1 as a common factor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Math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Euler’s Totient: The number of relatively prime numbers there are to </a:t>
            </a:r>
            <a:r>
              <a:rPr i="1" lang="en"/>
              <a:t>n</a:t>
            </a:r>
            <a:r>
              <a:rPr lang="en"/>
              <a:t> that are less than </a:t>
            </a:r>
            <a:r>
              <a:rPr i="1" lang="en"/>
              <a:t>n</a:t>
            </a:r>
            <a:r>
              <a:rPr lang="en"/>
              <a:t>. 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Denoted phi(</a:t>
            </a:r>
            <a:r>
              <a:rPr i="1" lang="en"/>
              <a:t>n</a:t>
            </a:r>
            <a:r>
              <a:rPr lang="en"/>
              <a:t>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If N = Q * P, where P and Q are prime, then phi(N) = (P - 1) * (Q - 1)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If </a:t>
            </a:r>
            <a:r>
              <a:rPr i="1" lang="en"/>
              <a:t>a </a:t>
            </a:r>
            <a:r>
              <a:rPr lang="en"/>
              <a:t> and </a:t>
            </a:r>
            <a:r>
              <a:rPr i="1" lang="en"/>
              <a:t>n</a:t>
            </a:r>
            <a:r>
              <a:rPr lang="en"/>
              <a:t> are relatively prime, then </a:t>
            </a:r>
            <a:r>
              <a:rPr i="1" lang="en"/>
              <a:t>a</a:t>
            </a:r>
            <a:r>
              <a:rPr baseline="30000" lang="en"/>
              <a:t>phi(</a:t>
            </a:r>
            <a:r>
              <a:rPr baseline="30000" i="1" lang="en"/>
              <a:t>n</a:t>
            </a:r>
            <a:r>
              <a:rPr baseline="30000" lang="en"/>
              <a:t>)</a:t>
            </a:r>
            <a:r>
              <a:rPr lang="en"/>
              <a:t> = 1 mod(</a:t>
            </a:r>
            <a:r>
              <a:rPr i="1" lang="en"/>
              <a:t>n</a:t>
            </a:r>
            <a:r>
              <a:rPr lang="en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RSA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Published in 1977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Ron Rivest, Adi Shamir, Leonard Adleman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Uses publically shared keys to encrypt a message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Uses privately held keys to decrypt a message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Security lies in the difficulty of factoring very large numbers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200000"/>
              </a:lnSpc>
              <a:spcBef>
                <a:spcPts val="0"/>
              </a:spcBef>
              <a:buNone/>
            </a:pPr>
            <a:r>
              <a:rPr lang="en"/>
              <a:t>How It Works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  <a:buAutoNum type="arabicPeriod"/>
            </a:pPr>
            <a:r>
              <a:rPr lang="en"/>
              <a:t>Generate the Clock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  <a:buAutoNum type="arabicPeriod"/>
            </a:pPr>
            <a:r>
              <a:rPr lang="en"/>
              <a:t>Choose</a:t>
            </a:r>
            <a:r>
              <a:rPr lang="en"/>
              <a:t> E and D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  <a:buAutoNum type="arabicPeriod"/>
            </a:pPr>
            <a:r>
              <a:rPr lang="en"/>
              <a:t>Share Public Key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  <a:buAutoNum type="arabicPeriod"/>
            </a:pPr>
            <a:r>
              <a:rPr lang="en"/>
              <a:t>Encode message and send</a:t>
            </a:r>
          </a:p>
          <a:p>
            <a:pPr indent="-228600" lvl="0" marL="457200">
              <a:lnSpc>
                <a:spcPct val="200000"/>
              </a:lnSpc>
              <a:spcBef>
                <a:spcPts val="0"/>
              </a:spcBef>
              <a:buAutoNum type="arabicPeriod"/>
            </a:pPr>
            <a:r>
              <a:rPr lang="en"/>
              <a:t>Receive message and decode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Generate the Clock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The Clock is the value you will plug into the modulus function 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Select two large prime numbers P and Q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Multiply P and Q together to determine clock size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N = P * Q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Choose E and D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 - Public Encryption Key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 - Private Decryption Key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Start by calculating Z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Z = (P - 1) * (Q - 1)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Determine E and D such that E * D mod ( Z ) =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